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5"/>
    <p:sldMasterId id="2147483658" r:id="rId6"/>
    <p:sldMasterId id="2147483660" r:id="rId7"/>
    <p:sldMasterId id="2147483673" r:id="rId8"/>
    <p:sldMasterId id="2147483675" r:id="rId9"/>
    <p:sldMasterId id="2147483678" r:id="rId10"/>
  </p:sldMasterIdLst>
  <p:notesMasterIdLst>
    <p:notesMasterId r:id="rId46"/>
  </p:notesMasterIdLst>
  <p:handoutMasterIdLst>
    <p:handoutMasterId r:id="rId47"/>
  </p:handoutMasterIdLst>
  <p:sldIdLst>
    <p:sldId id="256" r:id="rId11"/>
    <p:sldId id="267" r:id="rId12"/>
    <p:sldId id="270" r:id="rId13"/>
    <p:sldId id="272" r:id="rId14"/>
    <p:sldId id="271" r:id="rId15"/>
    <p:sldId id="268" r:id="rId16"/>
    <p:sldId id="269" r:id="rId17"/>
    <p:sldId id="273" r:id="rId18"/>
    <p:sldId id="292" r:id="rId19"/>
    <p:sldId id="293" r:id="rId20"/>
    <p:sldId id="294" r:id="rId21"/>
    <p:sldId id="295" r:id="rId22"/>
    <p:sldId id="301" r:id="rId23"/>
    <p:sldId id="296" r:id="rId24"/>
    <p:sldId id="297" r:id="rId25"/>
    <p:sldId id="279" r:id="rId26"/>
    <p:sldId id="278" r:id="rId27"/>
    <p:sldId id="258" r:id="rId28"/>
    <p:sldId id="277" r:id="rId29"/>
    <p:sldId id="275" r:id="rId30"/>
    <p:sldId id="276" r:id="rId31"/>
    <p:sldId id="288" r:id="rId32"/>
    <p:sldId id="286" r:id="rId33"/>
    <p:sldId id="287" r:id="rId34"/>
    <p:sldId id="298" r:id="rId35"/>
    <p:sldId id="299" r:id="rId36"/>
    <p:sldId id="289" r:id="rId37"/>
    <p:sldId id="291" r:id="rId38"/>
    <p:sldId id="265" r:id="rId39"/>
    <p:sldId id="280" r:id="rId40"/>
    <p:sldId id="281" r:id="rId41"/>
    <p:sldId id="282" r:id="rId42"/>
    <p:sldId id="283" r:id="rId43"/>
    <p:sldId id="284" r:id="rId44"/>
    <p:sldId id="285" r:id="rId45"/>
  </p:sldIdLst>
  <p:sldSz cx="12192000" cy="6858000"/>
  <p:notesSz cx="6797675" cy="9926638"/>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id Seyidov" initials="FS" lastIdx="1" clrIdx="0">
    <p:extLst>
      <p:ext uri="{19B8F6BF-5375-455C-9EA6-DF929625EA0E}">
        <p15:presenceInfo xmlns:p15="http://schemas.microsoft.com/office/powerpoint/2012/main" userId="S-1-5-21-587427980-2171383782-2231964617-1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5BC5CF"/>
    <a:srgbClr val="95D16A"/>
    <a:srgbClr val="EBB86E"/>
    <a:srgbClr val="9DD154"/>
    <a:srgbClr val="9DCC4E"/>
    <a:srgbClr val="90C959"/>
    <a:srgbClr val="2461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65" autoAdjust="0"/>
    <p:restoredTop sz="94558" autoAdjust="0"/>
  </p:normalViewPr>
  <p:slideViewPr>
    <p:cSldViewPr snapToGrid="0" snapToObjects="1">
      <p:cViewPr varScale="1">
        <p:scale>
          <a:sx n="80" d="100"/>
          <a:sy n="80" d="100"/>
        </p:scale>
        <p:origin x="67" y="2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0" d="100"/>
          <a:sy n="80" d="100"/>
        </p:scale>
        <p:origin x="404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04F7B-5B90-46FF-89C4-CC7DF728A0B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F862DFFB-98AA-4797-BF4D-AD87025BD434}">
      <dgm:prSet phldrT="[Text]"/>
      <dgm:spPr>
        <a:solidFill>
          <a:srgbClr val="92D050"/>
        </a:solidFill>
      </dgm:spPr>
      <dgm:t>
        <a:bodyPr/>
        <a:lstStyle/>
        <a:p>
          <a:r>
            <a:rPr lang="en-GB"/>
            <a:t>I</a:t>
          </a:r>
        </a:p>
      </dgm:t>
    </dgm:pt>
    <dgm:pt modelId="{A25B10B3-7C66-42AC-8795-5D042441EC86}" type="parTrans" cxnId="{05A79E97-D12B-4223-BE71-12F32BC9BC98}">
      <dgm:prSet/>
      <dgm:spPr/>
      <dgm:t>
        <a:bodyPr/>
        <a:lstStyle/>
        <a:p>
          <a:endParaRPr lang="en-GB"/>
        </a:p>
      </dgm:t>
    </dgm:pt>
    <dgm:pt modelId="{FA143C55-53AC-4DC1-A862-A9D217C54100}" type="sibTrans" cxnId="{05A79E97-D12B-4223-BE71-12F32BC9BC98}">
      <dgm:prSet/>
      <dgm:spPr/>
      <dgm:t>
        <a:bodyPr/>
        <a:lstStyle/>
        <a:p>
          <a:endParaRPr lang="en-GB"/>
        </a:p>
      </dgm:t>
    </dgm:pt>
    <dgm:pt modelId="{02BFD2E8-1781-47FA-B591-79C7D4239587}">
      <dgm:prSet phldrT="[Text]"/>
      <dgm:spPr/>
      <dgm:t>
        <a:bodyPr/>
        <a:lstStyle/>
        <a:p>
          <a:r>
            <a:rPr lang="en-GB"/>
            <a:t>Market Maturity Evaluation</a:t>
          </a:r>
          <a:br>
            <a:rPr lang="en-GB"/>
          </a:br>
          <a:r>
            <a:rPr lang="en-GB"/>
            <a:t>with the CRI tool</a:t>
          </a:r>
        </a:p>
      </dgm:t>
    </dgm:pt>
    <dgm:pt modelId="{07CB730C-DF26-42ED-86BA-5D473C32B760}" type="parTrans" cxnId="{24905730-6E41-437D-A1E5-C81C073D373C}">
      <dgm:prSet/>
      <dgm:spPr/>
      <dgm:t>
        <a:bodyPr/>
        <a:lstStyle/>
        <a:p>
          <a:endParaRPr lang="en-GB"/>
        </a:p>
      </dgm:t>
    </dgm:pt>
    <dgm:pt modelId="{F1E5B5AD-6C27-4D24-83FE-334F305889E0}" type="sibTrans" cxnId="{24905730-6E41-437D-A1E5-C81C073D373C}">
      <dgm:prSet/>
      <dgm:spPr/>
      <dgm:t>
        <a:bodyPr/>
        <a:lstStyle/>
        <a:p>
          <a:endParaRPr lang="en-GB"/>
        </a:p>
      </dgm:t>
    </dgm:pt>
    <dgm:pt modelId="{AA61145F-882A-49F7-B1F7-E214068505E9}">
      <dgm:prSet phldrT="[Text]"/>
      <dgm:spPr>
        <a:solidFill>
          <a:srgbClr val="FFC000"/>
        </a:solidFill>
      </dgm:spPr>
      <dgm:t>
        <a:bodyPr/>
        <a:lstStyle/>
        <a:p>
          <a:r>
            <a:rPr lang="en-GB"/>
            <a:t>II</a:t>
          </a:r>
        </a:p>
      </dgm:t>
    </dgm:pt>
    <dgm:pt modelId="{07F8A9C8-233E-4617-96DB-56D10F8C9CFD}" type="parTrans" cxnId="{47D3CFDD-DB00-467F-9776-84E823343F5E}">
      <dgm:prSet/>
      <dgm:spPr/>
      <dgm:t>
        <a:bodyPr/>
        <a:lstStyle/>
        <a:p>
          <a:endParaRPr lang="en-GB"/>
        </a:p>
      </dgm:t>
    </dgm:pt>
    <dgm:pt modelId="{97632443-1193-4FC2-9823-FFBBC63436A6}" type="sibTrans" cxnId="{47D3CFDD-DB00-467F-9776-84E823343F5E}">
      <dgm:prSet/>
      <dgm:spPr/>
      <dgm:t>
        <a:bodyPr/>
        <a:lstStyle/>
        <a:p>
          <a:endParaRPr lang="en-GB"/>
        </a:p>
      </dgm:t>
    </dgm:pt>
    <dgm:pt modelId="{1186B52A-175A-4E5A-A7E6-17AE3F33FBC7}">
      <dgm:prSet phldrT="[Text]"/>
      <dgm:spPr/>
      <dgm:t>
        <a:bodyPr/>
        <a:lstStyle/>
        <a:p>
          <a:r>
            <a:rPr lang="en-GB" dirty="0"/>
            <a:t>Based on the CRI Level selection of suitable RMS </a:t>
          </a:r>
          <a:r>
            <a:rPr lang="en-GB" dirty="0" err="1"/>
            <a:t>suppot</a:t>
          </a:r>
          <a:endParaRPr lang="en-GB" dirty="0"/>
        </a:p>
      </dgm:t>
    </dgm:pt>
    <dgm:pt modelId="{74B573C8-D331-4D62-97C2-96F5D8EFF86F}" type="parTrans" cxnId="{20FD5424-4F6B-4848-AEBE-034BA74854EB}">
      <dgm:prSet/>
      <dgm:spPr/>
      <dgm:t>
        <a:bodyPr/>
        <a:lstStyle/>
        <a:p>
          <a:endParaRPr lang="en-GB"/>
        </a:p>
      </dgm:t>
    </dgm:pt>
    <dgm:pt modelId="{3D7EB855-6372-4F19-8A40-657565962BAF}" type="sibTrans" cxnId="{20FD5424-4F6B-4848-AEBE-034BA74854EB}">
      <dgm:prSet/>
      <dgm:spPr/>
      <dgm:t>
        <a:bodyPr/>
        <a:lstStyle/>
        <a:p>
          <a:endParaRPr lang="en-GB"/>
        </a:p>
      </dgm:t>
    </dgm:pt>
    <dgm:pt modelId="{C825A949-EABD-487A-878E-4258CCCFF43E}">
      <dgm:prSet phldrT="[Text]"/>
      <dgm:spPr>
        <a:solidFill>
          <a:srgbClr val="FF0000"/>
        </a:solidFill>
      </dgm:spPr>
      <dgm:t>
        <a:bodyPr/>
        <a:lstStyle/>
        <a:p>
          <a:r>
            <a:rPr lang="en-GB"/>
            <a:t>III</a:t>
          </a:r>
        </a:p>
      </dgm:t>
    </dgm:pt>
    <dgm:pt modelId="{E9A4F13B-C9C7-4BAD-83DF-7AD4EAE53072}" type="parTrans" cxnId="{E628933B-823C-4E71-A206-4AED062DBD66}">
      <dgm:prSet/>
      <dgm:spPr/>
      <dgm:t>
        <a:bodyPr/>
        <a:lstStyle/>
        <a:p>
          <a:endParaRPr lang="en-GB"/>
        </a:p>
      </dgm:t>
    </dgm:pt>
    <dgm:pt modelId="{CB5D3C2A-18E9-4BFB-94A5-E7C2404D3B44}" type="sibTrans" cxnId="{E628933B-823C-4E71-A206-4AED062DBD66}">
      <dgm:prSet/>
      <dgm:spPr/>
      <dgm:t>
        <a:bodyPr/>
        <a:lstStyle/>
        <a:p>
          <a:endParaRPr lang="en-GB"/>
        </a:p>
      </dgm:t>
    </dgm:pt>
    <dgm:pt modelId="{BBF932FE-F03D-495D-9D89-0EDCC7774804}">
      <dgm:prSet phldrT="[Text]"/>
      <dgm:spPr/>
      <dgm:t>
        <a:bodyPr/>
        <a:lstStyle/>
        <a:p>
          <a:r>
            <a:rPr lang="en-GB" dirty="0"/>
            <a:t>By evaluation the project development, monitor the effectiveness of support system.</a:t>
          </a:r>
        </a:p>
      </dgm:t>
    </dgm:pt>
    <dgm:pt modelId="{3416188F-09B9-4816-AFA4-B793B1F42AD3}" type="parTrans" cxnId="{E95728E4-26CD-4EE5-96D7-B443B47D4E2C}">
      <dgm:prSet/>
      <dgm:spPr/>
      <dgm:t>
        <a:bodyPr/>
        <a:lstStyle/>
        <a:p>
          <a:endParaRPr lang="en-GB"/>
        </a:p>
      </dgm:t>
    </dgm:pt>
    <dgm:pt modelId="{339B66F7-1793-4A40-9595-0A0DA3C4E897}" type="sibTrans" cxnId="{E95728E4-26CD-4EE5-96D7-B443B47D4E2C}">
      <dgm:prSet/>
      <dgm:spPr/>
      <dgm:t>
        <a:bodyPr/>
        <a:lstStyle/>
        <a:p>
          <a:endParaRPr lang="en-GB"/>
        </a:p>
      </dgm:t>
    </dgm:pt>
    <dgm:pt modelId="{F33F5071-07D8-4E67-A13B-3601AC316D94}" type="pres">
      <dgm:prSet presAssocID="{77604F7B-5B90-46FF-89C4-CC7DF728A0B0}" presName="linearFlow" presStyleCnt="0">
        <dgm:presLayoutVars>
          <dgm:dir/>
          <dgm:animLvl val="lvl"/>
          <dgm:resizeHandles val="exact"/>
        </dgm:presLayoutVars>
      </dgm:prSet>
      <dgm:spPr/>
    </dgm:pt>
    <dgm:pt modelId="{797F4220-692C-48D5-8075-A1CFD4DF3AE6}" type="pres">
      <dgm:prSet presAssocID="{F862DFFB-98AA-4797-BF4D-AD87025BD434}" presName="composite" presStyleCnt="0"/>
      <dgm:spPr/>
    </dgm:pt>
    <dgm:pt modelId="{025B856A-7684-49C7-9112-DF369C971755}" type="pres">
      <dgm:prSet presAssocID="{F862DFFB-98AA-4797-BF4D-AD87025BD434}" presName="parentText" presStyleLbl="alignNode1" presStyleIdx="0" presStyleCnt="3">
        <dgm:presLayoutVars>
          <dgm:chMax val="1"/>
          <dgm:bulletEnabled val="1"/>
        </dgm:presLayoutVars>
      </dgm:prSet>
      <dgm:spPr/>
    </dgm:pt>
    <dgm:pt modelId="{D770CFB6-93D5-4E67-9161-37A5B15ACECD}" type="pres">
      <dgm:prSet presAssocID="{F862DFFB-98AA-4797-BF4D-AD87025BD434}" presName="descendantText" presStyleLbl="alignAcc1" presStyleIdx="0" presStyleCnt="3">
        <dgm:presLayoutVars>
          <dgm:bulletEnabled val="1"/>
        </dgm:presLayoutVars>
      </dgm:prSet>
      <dgm:spPr/>
    </dgm:pt>
    <dgm:pt modelId="{16EE345F-8FE8-4544-9716-4706AD09E2B6}" type="pres">
      <dgm:prSet presAssocID="{FA143C55-53AC-4DC1-A862-A9D217C54100}" presName="sp" presStyleCnt="0"/>
      <dgm:spPr/>
    </dgm:pt>
    <dgm:pt modelId="{65AD737F-705C-4B13-8A09-1ACE77410594}" type="pres">
      <dgm:prSet presAssocID="{AA61145F-882A-49F7-B1F7-E214068505E9}" presName="composite" presStyleCnt="0"/>
      <dgm:spPr/>
    </dgm:pt>
    <dgm:pt modelId="{24CEEB4B-0F0C-41A0-9A20-564AE823E2CB}" type="pres">
      <dgm:prSet presAssocID="{AA61145F-882A-49F7-B1F7-E214068505E9}" presName="parentText" presStyleLbl="alignNode1" presStyleIdx="1" presStyleCnt="3">
        <dgm:presLayoutVars>
          <dgm:chMax val="1"/>
          <dgm:bulletEnabled val="1"/>
        </dgm:presLayoutVars>
      </dgm:prSet>
      <dgm:spPr/>
    </dgm:pt>
    <dgm:pt modelId="{20A7FF06-C8E3-4D8A-9F86-1BACFF3334F0}" type="pres">
      <dgm:prSet presAssocID="{AA61145F-882A-49F7-B1F7-E214068505E9}" presName="descendantText" presStyleLbl="alignAcc1" presStyleIdx="1" presStyleCnt="3">
        <dgm:presLayoutVars>
          <dgm:bulletEnabled val="1"/>
        </dgm:presLayoutVars>
      </dgm:prSet>
      <dgm:spPr/>
    </dgm:pt>
    <dgm:pt modelId="{970D7238-1E98-491E-915A-F8C9DDD0435F}" type="pres">
      <dgm:prSet presAssocID="{97632443-1193-4FC2-9823-FFBBC63436A6}" presName="sp" presStyleCnt="0"/>
      <dgm:spPr/>
    </dgm:pt>
    <dgm:pt modelId="{95F923C0-F0C1-4EBE-97E8-32A09A1F809E}" type="pres">
      <dgm:prSet presAssocID="{C825A949-EABD-487A-878E-4258CCCFF43E}" presName="composite" presStyleCnt="0"/>
      <dgm:spPr/>
    </dgm:pt>
    <dgm:pt modelId="{DD94ECF4-47CC-4EE2-8BA1-90ED38A39E23}" type="pres">
      <dgm:prSet presAssocID="{C825A949-EABD-487A-878E-4258CCCFF43E}" presName="parentText" presStyleLbl="alignNode1" presStyleIdx="2" presStyleCnt="3">
        <dgm:presLayoutVars>
          <dgm:chMax val="1"/>
          <dgm:bulletEnabled val="1"/>
        </dgm:presLayoutVars>
      </dgm:prSet>
      <dgm:spPr/>
    </dgm:pt>
    <dgm:pt modelId="{1B890444-8478-4731-B799-F2320EE113C5}" type="pres">
      <dgm:prSet presAssocID="{C825A949-EABD-487A-878E-4258CCCFF43E}" presName="descendantText" presStyleLbl="alignAcc1" presStyleIdx="2" presStyleCnt="3">
        <dgm:presLayoutVars>
          <dgm:bulletEnabled val="1"/>
        </dgm:presLayoutVars>
      </dgm:prSet>
      <dgm:spPr/>
    </dgm:pt>
  </dgm:ptLst>
  <dgm:cxnLst>
    <dgm:cxn modelId="{BAE99C05-8AE3-49A6-B188-78F27E0B0A03}" type="presOf" srcId="{02BFD2E8-1781-47FA-B591-79C7D4239587}" destId="{D770CFB6-93D5-4E67-9161-37A5B15ACECD}" srcOrd="0" destOrd="0" presId="urn:microsoft.com/office/officeart/2005/8/layout/chevron2"/>
    <dgm:cxn modelId="{20FD5424-4F6B-4848-AEBE-034BA74854EB}" srcId="{AA61145F-882A-49F7-B1F7-E214068505E9}" destId="{1186B52A-175A-4E5A-A7E6-17AE3F33FBC7}" srcOrd="0" destOrd="0" parTransId="{74B573C8-D331-4D62-97C2-96F5D8EFF86F}" sibTransId="{3D7EB855-6372-4F19-8A40-657565962BAF}"/>
    <dgm:cxn modelId="{24905730-6E41-437D-A1E5-C81C073D373C}" srcId="{F862DFFB-98AA-4797-BF4D-AD87025BD434}" destId="{02BFD2E8-1781-47FA-B591-79C7D4239587}" srcOrd="0" destOrd="0" parTransId="{07CB730C-DF26-42ED-86BA-5D473C32B760}" sibTransId="{F1E5B5AD-6C27-4D24-83FE-334F305889E0}"/>
    <dgm:cxn modelId="{0B43BE33-E02E-4154-B4D8-835A0676EA11}" type="presOf" srcId="{77604F7B-5B90-46FF-89C4-CC7DF728A0B0}" destId="{F33F5071-07D8-4E67-A13B-3601AC316D94}" srcOrd="0" destOrd="0" presId="urn:microsoft.com/office/officeart/2005/8/layout/chevron2"/>
    <dgm:cxn modelId="{E628933B-823C-4E71-A206-4AED062DBD66}" srcId="{77604F7B-5B90-46FF-89C4-CC7DF728A0B0}" destId="{C825A949-EABD-487A-878E-4258CCCFF43E}" srcOrd="2" destOrd="0" parTransId="{E9A4F13B-C9C7-4BAD-83DF-7AD4EAE53072}" sibTransId="{CB5D3C2A-18E9-4BFB-94A5-E7C2404D3B44}"/>
    <dgm:cxn modelId="{C68A4A41-6C4C-425F-88E9-AFC6F363AB11}" type="presOf" srcId="{BBF932FE-F03D-495D-9D89-0EDCC7774804}" destId="{1B890444-8478-4731-B799-F2320EE113C5}" srcOrd="0" destOrd="0" presId="urn:microsoft.com/office/officeart/2005/8/layout/chevron2"/>
    <dgm:cxn modelId="{7E0F014A-1913-4CF5-A67C-8C60E937C35D}" type="presOf" srcId="{F862DFFB-98AA-4797-BF4D-AD87025BD434}" destId="{025B856A-7684-49C7-9112-DF369C971755}" srcOrd="0" destOrd="0" presId="urn:microsoft.com/office/officeart/2005/8/layout/chevron2"/>
    <dgm:cxn modelId="{38040E6B-E474-457D-9C99-B666BAE7416D}" type="presOf" srcId="{AA61145F-882A-49F7-B1F7-E214068505E9}" destId="{24CEEB4B-0F0C-41A0-9A20-564AE823E2CB}" srcOrd="0" destOrd="0" presId="urn:microsoft.com/office/officeart/2005/8/layout/chevron2"/>
    <dgm:cxn modelId="{186CA678-AA10-4433-B592-49AAEBFBBB35}" type="presOf" srcId="{C825A949-EABD-487A-878E-4258CCCFF43E}" destId="{DD94ECF4-47CC-4EE2-8BA1-90ED38A39E23}" srcOrd="0" destOrd="0" presId="urn:microsoft.com/office/officeart/2005/8/layout/chevron2"/>
    <dgm:cxn modelId="{05A79E97-D12B-4223-BE71-12F32BC9BC98}" srcId="{77604F7B-5B90-46FF-89C4-CC7DF728A0B0}" destId="{F862DFFB-98AA-4797-BF4D-AD87025BD434}" srcOrd="0" destOrd="0" parTransId="{A25B10B3-7C66-42AC-8795-5D042441EC86}" sibTransId="{FA143C55-53AC-4DC1-A862-A9D217C54100}"/>
    <dgm:cxn modelId="{9628F7BF-2861-41E6-B757-72C42505F420}" type="presOf" srcId="{1186B52A-175A-4E5A-A7E6-17AE3F33FBC7}" destId="{20A7FF06-C8E3-4D8A-9F86-1BACFF3334F0}" srcOrd="0" destOrd="0" presId="urn:microsoft.com/office/officeart/2005/8/layout/chevron2"/>
    <dgm:cxn modelId="{47D3CFDD-DB00-467F-9776-84E823343F5E}" srcId="{77604F7B-5B90-46FF-89C4-CC7DF728A0B0}" destId="{AA61145F-882A-49F7-B1F7-E214068505E9}" srcOrd="1" destOrd="0" parTransId="{07F8A9C8-233E-4617-96DB-56D10F8C9CFD}" sibTransId="{97632443-1193-4FC2-9823-FFBBC63436A6}"/>
    <dgm:cxn modelId="{E95728E4-26CD-4EE5-96D7-B443B47D4E2C}" srcId="{C825A949-EABD-487A-878E-4258CCCFF43E}" destId="{BBF932FE-F03D-495D-9D89-0EDCC7774804}" srcOrd="0" destOrd="0" parTransId="{3416188F-09B9-4816-AFA4-B793B1F42AD3}" sibTransId="{339B66F7-1793-4A40-9595-0A0DA3C4E897}"/>
    <dgm:cxn modelId="{668B7CFC-D3BA-48CC-A2A4-6F53C14F63D6}" type="presParOf" srcId="{F33F5071-07D8-4E67-A13B-3601AC316D94}" destId="{797F4220-692C-48D5-8075-A1CFD4DF3AE6}" srcOrd="0" destOrd="0" presId="urn:microsoft.com/office/officeart/2005/8/layout/chevron2"/>
    <dgm:cxn modelId="{64E0A24A-0346-4438-A41C-6FE91F0D17A5}" type="presParOf" srcId="{797F4220-692C-48D5-8075-A1CFD4DF3AE6}" destId="{025B856A-7684-49C7-9112-DF369C971755}" srcOrd="0" destOrd="0" presId="urn:microsoft.com/office/officeart/2005/8/layout/chevron2"/>
    <dgm:cxn modelId="{66E5E027-25F1-4054-9F42-CC5AE2141857}" type="presParOf" srcId="{797F4220-692C-48D5-8075-A1CFD4DF3AE6}" destId="{D770CFB6-93D5-4E67-9161-37A5B15ACECD}" srcOrd="1" destOrd="0" presId="urn:microsoft.com/office/officeart/2005/8/layout/chevron2"/>
    <dgm:cxn modelId="{3ED9E266-4760-4EF1-B92D-B72D4D1B3445}" type="presParOf" srcId="{F33F5071-07D8-4E67-A13B-3601AC316D94}" destId="{16EE345F-8FE8-4544-9716-4706AD09E2B6}" srcOrd="1" destOrd="0" presId="urn:microsoft.com/office/officeart/2005/8/layout/chevron2"/>
    <dgm:cxn modelId="{A6A0997C-8DB5-460B-B04B-0E50A2194D53}" type="presParOf" srcId="{F33F5071-07D8-4E67-A13B-3601AC316D94}" destId="{65AD737F-705C-4B13-8A09-1ACE77410594}" srcOrd="2" destOrd="0" presId="urn:microsoft.com/office/officeart/2005/8/layout/chevron2"/>
    <dgm:cxn modelId="{3367D7EB-3076-433F-B65C-61E3FD1CF227}" type="presParOf" srcId="{65AD737F-705C-4B13-8A09-1ACE77410594}" destId="{24CEEB4B-0F0C-41A0-9A20-564AE823E2CB}" srcOrd="0" destOrd="0" presId="urn:microsoft.com/office/officeart/2005/8/layout/chevron2"/>
    <dgm:cxn modelId="{3B21D3E0-3C02-44B7-97A5-ED822143C3D4}" type="presParOf" srcId="{65AD737F-705C-4B13-8A09-1ACE77410594}" destId="{20A7FF06-C8E3-4D8A-9F86-1BACFF3334F0}" srcOrd="1" destOrd="0" presId="urn:microsoft.com/office/officeart/2005/8/layout/chevron2"/>
    <dgm:cxn modelId="{B2EAF658-A1A1-4920-B301-872A6A85DCF9}" type="presParOf" srcId="{F33F5071-07D8-4E67-A13B-3601AC316D94}" destId="{970D7238-1E98-491E-915A-F8C9DDD0435F}" srcOrd="3" destOrd="0" presId="urn:microsoft.com/office/officeart/2005/8/layout/chevron2"/>
    <dgm:cxn modelId="{5A79F562-AA2B-4BCB-A183-D3D4FF16A95A}" type="presParOf" srcId="{F33F5071-07D8-4E67-A13B-3601AC316D94}" destId="{95F923C0-F0C1-4EBE-97E8-32A09A1F809E}" srcOrd="4" destOrd="0" presId="urn:microsoft.com/office/officeart/2005/8/layout/chevron2"/>
    <dgm:cxn modelId="{00364ABC-DB1A-417E-B0FF-22EF67AD2D6B}" type="presParOf" srcId="{95F923C0-F0C1-4EBE-97E8-32A09A1F809E}" destId="{DD94ECF4-47CC-4EE2-8BA1-90ED38A39E23}" srcOrd="0" destOrd="0" presId="urn:microsoft.com/office/officeart/2005/8/layout/chevron2"/>
    <dgm:cxn modelId="{D69AD46C-0838-49A5-A1DD-E10955EDC3AE}" type="presParOf" srcId="{95F923C0-F0C1-4EBE-97E8-32A09A1F809E}" destId="{1B890444-8478-4731-B799-F2320EE113C5}" srcOrd="1" destOrd="0" presId="urn:microsoft.com/office/officeart/2005/8/layout/chevron2"/>
  </dgm:cxnLst>
  <dgm:bg/>
  <dgm:whole>
    <a:ln>
      <a:solidFill>
        <a:srgbClr val="76717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B856A-7684-49C7-9112-DF369C971755}">
      <dsp:nvSpPr>
        <dsp:cNvPr id="0" name=""/>
        <dsp:cNvSpPr/>
      </dsp:nvSpPr>
      <dsp:spPr>
        <a:xfrm rot="5400000">
          <a:off x="-175780" y="176053"/>
          <a:ext cx="1171872" cy="820310"/>
        </a:xfrm>
        <a:prstGeom prst="chevron">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t>I</a:t>
          </a:r>
        </a:p>
      </dsp:txBody>
      <dsp:txXfrm rot="-5400000">
        <a:off x="1" y="410427"/>
        <a:ext cx="820310" cy="351562"/>
      </dsp:txXfrm>
    </dsp:sp>
    <dsp:sp modelId="{D770CFB6-93D5-4E67-9161-37A5B15ACECD}">
      <dsp:nvSpPr>
        <dsp:cNvPr id="0" name=""/>
        <dsp:cNvSpPr/>
      </dsp:nvSpPr>
      <dsp:spPr>
        <a:xfrm rot="5400000">
          <a:off x="2372721" y="-1552137"/>
          <a:ext cx="761717" cy="386653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Market Maturity Evaluation</a:t>
          </a:r>
          <a:br>
            <a:rPr lang="en-GB" sz="1600" kern="1200"/>
          </a:br>
          <a:r>
            <a:rPr lang="en-GB" sz="1600" kern="1200"/>
            <a:t>with the CRI tool</a:t>
          </a:r>
        </a:p>
      </dsp:txBody>
      <dsp:txXfrm rot="-5400000">
        <a:off x="820311" y="37457"/>
        <a:ext cx="3829354" cy="687349"/>
      </dsp:txXfrm>
    </dsp:sp>
    <dsp:sp modelId="{24CEEB4B-0F0C-41A0-9A20-564AE823E2CB}">
      <dsp:nvSpPr>
        <dsp:cNvPr id="0" name=""/>
        <dsp:cNvSpPr/>
      </dsp:nvSpPr>
      <dsp:spPr>
        <a:xfrm rot="5400000">
          <a:off x="-175780" y="1146261"/>
          <a:ext cx="1171872" cy="820310"/>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t>II</a:t>
          </a:r>
        </a:p>
      </dsp:txBody>
      <dsp:txXfrm rot="-5400000">
        <a:off x="1" y="1380635"/>
        <a:ext cx="820310" cy="351562"/>
      </dsp:txXfrm>
    </dsp:sp>
    <dsp:sp modelId="{20A7FF06-C8E3-4D8A-9F86-1BACFF3334F0}">
      <dsp:nvSpPr>
        <dsp:cNvPr id="0" name=""/>
        <dsp:cNvSpPr/>
      </dsp:nvSpPr>
      <dsp:spPr>
        <a:xfrm rot="5400000">
          <a:off x="2372721" y="-581929"/>
          <a:ext cx="761717" cy="386653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Based on the CRI Level selection of suitable RMS </a:t>
          </a:r>
          <a:r>
            <a:rPr lang="en-GB" sz="1600" kern="1200" dirty="0" err="1"/>
            <a:t>suppot</a:t>
          </a:r>
          <a:endParaRPr lang="en-GB" sz="1600" kern="1200" dirty="0"/>
        </a:p>
      </dsp:txBody>
      <dsp:txXfrm rot="-5400000">
        <a:off x="820311" y="1007665"/>
        <a:ext cx="3829354" cy="687349"/>
      </dsp:txXfrm>
    </dsp:sp>
    <dsp:sp modelId="{DD94ECF4-47CC-4EE2-8BA1-90ED38A39E23}">
      <dsp:nvSpPr>
        <dsp:cNvPr id="0" name=""/>
        <dsp:cNvSpPr/>
      </dsp:nvSpPr>
      <dsp:spPr>
        <a:xfrm rot="5400000">
          <a:off x="-175780" y="2116469"/>
          <a:ext cx="1171872" cy="820310"/>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t>III</a:t>
          </a:r>
        </a:p>
      </dsp:txBody>
      <dsp:txXfrm rot="-5400000">
        <a:off x="1" y="2350843"/>
        <a:ext cx="820310" cy="351562"/>
      </dsp:txXfrm>
    </dsp:sp>
    <dsp:sp modelId="{1B890444-8478-4731-B799-F2320EE113C5}">
      <dsp:nvSpPr>
        <dsp:cNvPr id="0" name=""/>
        <dsp:cNvSpPr/>
      </dsp:nvSpPr>
      <dsp:spPr>
        <a:xfrm rot="5400000">
          <a:off x="2372721" y="388278"/>
          <a:ext cx="761717" cy="386653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By evaluation the project development, monitor the effectiveness of support system.</a:t>
          </a:r>
        </a:p>
      </dsp:txBody>
      <dsp:txXfrm rot="-5400000">
        <a:off x="820311" y="1977872"/>
        <a:ext cx="3829354" cy="6873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AED461-0B7B-6C42-8850-4418BECDB4B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o-RO"/>
          </a:p>
        </p:txBody>
      </p:sp>
      <p:sp>
        <p:nvSpPr>
          <p:cNvPr id="3" name="Date Placeholder 2">
            <a:extLst>
              <a:ext uri="{FF2B5EF4-FFF2-40B4-BE49-F238E27FC236}">
                <a16:creationId xmlns:a16="http://schemas.microsoft.com/office/drawing/2014/main" id="{9B705764-6972-AE4B-904F-E7BF83EDD00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D53235-7FA4-0242-9F38-0552B1C14161}" type="datetimeFigureOut">
              <a:rPr lang="ro-RO" smtClean="0"/>
              <a:t>19.03.2020</a:t>
            </a:fld>
            <a:endParaRPr lang="ro-RO"/>
          </a:p>
        </p:txBody>
      </p:sp>
      <p:sp>
        <p:nvSpPr>
          <p:cNvPr id="4" name="Footer Placeholder 3">
            <a:extLst>
              <a:ext uri="{FF2B5EF4-FFF2-40B4-BE49-F238E27FC236}">
                <a16:creationId xmlns:a16="http://schemas.microsoft.com/office/drawing/2014/main" id="{C185E9E1-84E1-D64D-8420-7FBE8279675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a:extLst>
              <a:ext uri="{FF2B5EF4-FFF2-40B4-BE49-F238E27FC236}">
                <a16:creationId xmlns:a16="http://schemas.microsoft.com/office/drawing/2014/main" id="{AC9B42AF-FA37-B341-9013-662C5BEA6A0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D77F6EE-DC45-174F-B5E1-90815F7A61A9}" type="slidenum">
              <a:rPr lang="ro-RO" smtClean="0"/>
              <a:t>‹Nr.›</a:t>
            </a:fld>
            <a:endParaRPr lang="ro-RO"/>
          </a:p>
        </p:txBody>
      </p:sp>
    </p:spTree>
    <p:extLst>
      <p:ext uri="{BB962C8B-B14F-4D97-AF65-F5344CB8AC3E}">
        <p14:creationId xmlns:p14="http://schemas.microsoft.com/office/powerpoint/2010/main" val="2406773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910300-95E4-6B4B-861A-80AC91C3D496}" type="datetimeFigureOut">
              <a:rPr lang="ro-RO" smtClean="0"/>
              <a:t>19.03.2020</a:t>
            </a:fld>
            <a:endParaRPr lang="ro-RO"/>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31CD4B-4299-8849-8E15-F97CB912DDA2}" type="slidenum">
              <a:rPr lang="ro-RO" smtClean="0"/>
              <a:t>‹Nr.›</a:t>
            </a:fld>
            <a:endParaRPr lang="ro-RO"/>
          </a:p>
        </p:txBody>
      </p:sp>
    </p:spTree>
    <p:extLst>
      <p:ext uri="{BB962C8B-B14F-4D97-AF65-F5344CB8AC3E}">
        <p14:creationId xmlns:p14="http://schemas.microsoft.com/office/powerpoint/2010/main" val="12075449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EDI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9600E2-6617-8E49-B35D-D75CF08DEA7C}"/>
              </a:ext>
            </a:extLst>
          </p:cNvPr>
          <p:cNvSpPr>
            <a:spLocks noGrp="1"/>
          </p:cNvSpPr>
          <p:nvPr>
            <p:ph type="subTitle" idx="1" hasCustomPrompt="1"/>
          </p:nvPr>
        </p:nvSpPr>
        <p:spPr>
          <a:xfrm>
            <a:off x="1093788" y="2452303"/>
            <a:ext cx="3498978" cy="493713"/>
          </a:xfrm>
          <a:prstGeom prst="rect">
            <a:avLst/>
          </a:prstGeom>
        </p:spPr>
        <p:txBody>
          <a:bodyPr anchor="ctr"/>
          <a:lstStyle>
            <a:lvl1pPr marL="0" indent="0" algn="l">
              <a:buNone/>
              <a:defRPr sz="2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TABLE OF CONTENTS</a:t>
            </a:r>
            <a:endParaRPr lang="ro-RO" dirty="0"/>
          </a:p>
        </p:txBody>
      </p:sp>
      <p:sp>
        <p:nvSpPr>
          <p:cNvPr id="16" name="Text Placeholder 15">
            <a:extLst>
              <a:ext uri="{FF2B5EF4-FFF2-40B4-BE49-F238E27FC236}">
                <a16:creationId xmlns:a16="http://schemas.microsoft.com/office/drawing/2014/main" id="{93947153-04A8-9546-9655-321474E53D80}"/>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chemeClr val="bg1"/>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2" name="Slide Number Placeholder 1">
            <a:extLst>
              <a:ext uri="{FF2B5EF4-FFF2-40B4-BE49-F238E27FC236}">
                <a16:creationId xmlns:a16="http://schemas.microsoft.com/office/drawing/2014/main" id="{EC4FF7D3-59A0-7D4D-B198-C5FA9DFBEF1F}"/>
              </a:ext>
            </a:extLst>
          </p:cNvPr>
          <p:cNvSpPr>
            <a:spLocks noGrp="1"/>
          </p:cNvSpPr>
          <p:nvPr>
            <p:ph type="sldNum" sz="quarter" idx="14"/>
          </p:nvPr>
        </p:nvSpPr>
        <p:spPr>
          <a:xfrm>
            <a:off x="581890" y="552938"/>
            <a:ext cx="629033" cy="365125"/>
          </a:xfrm>
        </p:spPr>
        <p:txBody>
          <a:bodyPr/>
          <a:lstStyle>
            <a:lvl1pPr>
              <a:defRPr i="1">
                <a:solidFill>
                  <a:schemeClr val="bg1"/>
                </a:solidFill>
              </a:defRPr>
            </a:lvl1pPr>
          </a:lstStyle>
          <a:p>
            <a:fld id="{A91573B5-A752-A84A-A3B1-6E889130E097}" type="slidenum">
              <a:rPr lang="ro-RO" smtClean="0"/>
              <a:pPr/>
              <a:t>‹Nr.›</a:t>
            </a:fld>
            <a:endParaRPr lang="ro-RO" dirty="0"/>
          </a:p>
        </p:txBody>
      </p:sp>
      <p:sp>
        <p:nvSpPr>
          <p:cNvPr id="7" name="Text Placeholder 6">
            <a:extLst>
              <a:ext uri="{FF2B5EF4-FFF2-40B4-BE49-F238E27FC236}">
                <a16:creationId xmlns:a16="http://schemas.microsoft.com/office/drawing/2014/main" id="{C84388D0-C4A1-424F-AB46-1A95CCDDD691}"/>
              </a:ext>
            </a:extLst>
          </p:cNvPr>
          <p:cNvSpPr>
            <a:spLocks noGrp="1"/>
          </p:cNvSpPr>
          <p:nvPr>
            <p:ph type="body" sz="quarter" idx="16" hasCustomPrompt="1"/>
          </p:nvPr>
        </p:nvSpPr>
        <p:spPr>
          <a:xfrm>
            <a:off x="1093788" y="3429000"/>
            <a:ext cx="4503737" cy="1495425"/>
          </a:xfrm>
          <a:prstGeom prst="rect">
            <a:avLst/>
          </a:prstGeom>
        </p:spPr>
        <p:txBody>
          <a:bodyPr/>
          <a:lstStyle>
            <a:lvl1pPr marL="342900" indent="-342900">
              <a:buFont typeface="+mj-lt"/>
              <a:buAutoNum type="arabicPeriod"/>
              <a:defRPr sz="1600">
                <a:solidFill>
                  <a:schemeClr val="bg1"/>
                </a:solidFill>
              </a:defRPr>
            </a:lvl1pPr>
          </a:lstStyle>
          <a:p>
            <a:pPr lvl="0"/>
            <a:r>
              <a:rPr lang="en-US" dirty="0"/>
              <a:t>This is chapter one</a:t>
            </a:r>
          </a:p>
          <a:p>
            <a:pPr lvl="0"/>
            <a:endParaRPr lang="en-US" dirty="0"/>
          </a:p>
        </p:txBody>
      </p:sp>
    </p:spTree>
    <p:extLst>
      <p:ext uri="{BB962C8B-B14F-4D97-AF65-F5344CB8AC3E}">
        <p14:creationId xmlns:p14="http://schemas.microsoft.com/office/powerpoint/2010/main" val="396318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21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711B-A1AF-9B48-B819-056F4E10135F}"/>
              </a:ext>
            </a:extLst>
          </p:cNvPr>
          <p:cNvSpPr>
            <a:spLocks noGrp="1"/>
          </p:cNvSpPr>
          <p:nvPr>
            <p:ph type="ctrTitle" hasCustomPrompt="1"/>
          </p:nvPr>
        </p:nvSpPr>
        <p:spPr>
          <a:xfrm>
            <a:off x="679462" y="1394553"/>
            <a:ext cx="7058297" cy="501697"/>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3" name="Subtitle 2">
            <a:extLst>
              <a:ext uri="{FF2B5EF4-FFF2-40B4-BE49-F238E27FC236}">
                <a16:creationId xmlns:a16="http://schemas.microsoft.com/office/drawing/2014/main" id="{DC799452-F08E-F14E-8AEE-6EE52D53634D}"/>
              </a:ext>
            </a:extLst>
          </p:cNvPr>
          <p:cNvSpPr>
            <a:spLocks noGrp="1"/>
          </p:cNvSpPr>
          <p:nvPr>
            <p:ph type="subTitle" idx="1" hasCustomPrompt="1"/>
          </p:nvPr>
        </p:nvSpPr>
        <p:spPr>
          <a:xfrm>
            <a:off x="679462" y="2023769"/>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11" name="Text Placeholder 15">
            <a:extLst>
              <a:ext uri="{FF2B5EF4-FFF2-40B4-BE49-F238E27FC236}">
                <a16:creationId xmlns:a16="http://schemas.microsoft.com/office/drawing/2014/main" id="{35655C21-6316-AA40-A700-555CB45EE73C}"/>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4" name="Slide Number Placeholder 3">
            <a:extLst>
              <a:ext uri="{FF2B5EF4-FFF2-40B4-BE49-F238E27FC236}">
                <a16:creationId xmlns:a16="http://schemas.microsoft.com/office/drawing/2014/main" id="{1ED1F730-155F-B94F-818B-AFA8D5DE9E3B}"/>
              </a:ext>
            </a:extLst>
          </p:cNvPr>
          <p:cNvSpPr>
            <a:spLocks noGrp="1"/>
          </p:cNvSpPr>
          <p:nvPr>
            <p:ph type="sldNum" sz="quarter" idx="14"/>
          </p:nvPr>
        </p:nvSpPr>
        <p:spPr/>
        <p:txBody>
          <a:bodyPr/>
          <a:lstStyle/>
          <a:p>
            <a:fld id="{17CE31EA-825F-7848-8941-1BE262FCD642}" type="slidenum">
              <a:rPr lang="ro-RO" smtClean="0"/>
              <a:pPr/>
              <a:t>‹Nr.›</a:t>
            </a:fld>
            <a:endParaRPr lang="ro-RO" dirty="0"/>
          </a:p>
        </p:txBody>
      </p:sp>
      <p:pic>
        <p:nvPicPr>
          <p:cNvPr id="9" name="Picture 8">
            <a:extLst>
              <a:ext uri="{FF2B5EF4-FFF2-40B4-BE49-F238E27FC236}">
                <a16:creationId xmlns:a16="http://schemas.microsoft.com/office/drawing/2014/main" id="{C2868B48-7D47-4F4B-B1C3-4EE40733C089}"/>
              </a:ext>
            </a:extLst>
          </p:cNvPr>
          <p:cNvPicPr>
            <a:picLocks noChangeAspect="1"/>
          </p:cNvPicPr>
          <p:nvPr userDrawn="1"/>
        </p:nvPicPr>
        <p:blipFill rotWithShape="1">
          <a:blip r:embed="rId2"/>
          <a:srcRect b="72350"/>
          <a:stretch/>
        </p:blipFill>
        <p:spPr>
          <a:xfrm>
            <a:off x="781245" y="4961750"/>
            <a:ext cx="2966960" cy="1896250"/>
          </a:xfrm>
          <a:prstGeom prst="rect">
            <a:avLst/>
          </a:prstGeom>
        </p:spPr>
      </p:pic>
      <p:sp>
        <p:nvSpPr>
          <p:cNvPr id="6" name="Text Placeholder 5">
            <a:extLst>
              <a:ext uri="{FF2B5EF4-FFF2-40B4-BE49-F238E27FC236}">
                <a16:creationId xmlns:a16="http://schemas.microsoft.com/office/drawing/2014/main" id="{72D690C8-325A-0D40-BBD0-11EB114756E5}"/>
              </a:ext>
            </a:extLst>
          </p:cNvPr>
          <p:cNvSpPr>
            <a:spLocks noGrp="1"/>
          </p:cNvSpPr>
          <p:nvPr>
            <p:ph type="body" sz="quarter" idx="15"/>
          </p:nvPr>
        </p:nvSpPr>
        <p:spPr>
          <a:xfrm>
            <a:off x="679462" y="2650633"/>
            <a:ext cx="10247313" cy="2107106"/>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546919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Long">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20965B62-A0F7-4443-AF50-3FDC7E9D7513}"/>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12" name="Title 1">
            <a:extLst>
              <a:ext uri="{FF2B5EF4-FFF2-40B4-BE49-F238E27FC236}">
                <a16:creationId xmlns:a16="http://schemas.microsoft.com/office/drawing/2014/main" id="{CB17E1A0-6F20-0A4D-B687-CFE934650BD7}"/>
              </a:ext>
            </a:extLst>
          </p:cNvPr>
          <p:cNvSpPr>
            <a:spLocks noGrp="1"/>
          </p:cNvSpPr>
          <p:nvPr>
            <p:ph type="ctrTitle" hasCustomPrompt="1"/>
          </p:nvPr>
        </p:nvSpPr>
        <p:spPr>
          <a:xfrm>
            <a:off x="679462" y="1511365"/>
            <a:ext cx="7058297" cy="501697"/>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13" name="Subtitle 2">
            <a:extLst>
              <a:ext uri="{FF2B5EF4-FFF2-40B4-BE49-F238E27FC236}">
                <a16:creationId xmlns:a16="http://schemas.microsoft.com/office/drawing/2014/main" id="{CED43388-B3DF-7A4E-A9E6-1A75EA7C34DE}"/>
              </a:ext>
            </a:extLst>
          </p:cNvPr>
          <p:cNvSpPr>
            <a:spLocks noGrp="1"/>
          </p:cNvSpPr>
          <p:nvPr>
            <p:ph type="subTitle" idx="1" hasCustomPrompt="1"/>
          </p:nvPr>
        </p:nvSpPr>
        <p:spPr>
          <a:xfrm>
            <a:off x="679462" y="2140581"/>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A03CFA47-220B-864A-B297-7A7303B55217}"/>
              </a:ext>
            </a:extLst>
          </p:cNvPr>
          <p:cNvSpPr>
            <a:spLocks noGrp="1"/>
          </p:cNvSpPr>
          <p:nvPr>
            <p:ph type="sldNum" sz="quarter" idx="16"/>
          </p:nvPr>
        </p:nvSpPr>
        <p:spPr/>
        <p:txBody>
          <a:bodyPr/>
          <a:lstStyle/>
          <a:p>
            <a:fld id="{17CE31EA-825F-7848-8941-1BE262FCD642}" type="slidenum">
              <a:rPr lang="ro-RO" smtClean="0"/>
              <a:pPr/>
              <a:t>‹Nr.›</a:t>
            </a:fld>
            <a:endParaRPr lang="ro-RO" dirty="0"/>
          </a:p>
        </p:txBody>
      </p:sp>
      <p:pic>
        <p:nvPicPr>
          <p:cNvPr id="11" name="Picture 10">
            <a:extLst>
              <a:ext uri="{FF2B5EF4-FFF2-40B4-BE49-F238E27FC236}">
                <a16:creationId xmlns:a16="http://schemas.microsoft.com/office/drawing/2014/main" id="{A6A7AC56-48F0-444F-87B7-BC9EBDCE1BBC}"/>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6" name="Text Placeholder 5">
            <a:extLst>
              <a:ext uri="{FF2B5EF4-FFF2-40B4-BE49-F238E27FC236}">
                <a16:creationId xmlns:a16="http://schemas.microsoft.com/office/drawing/2014/main" id="{049666AF-875C-834C-BC6F-DAE88433CB83}"/>
              </a:ext>
            </a:extLst>
          </p:cNvPr>
          <p:cNvSpPr>
            <a:spLocks noGrp="1"/>
          </p:cNvSpPr>
          <p:nvPr>
            <p:ph type="body" sz="quarter" idx="17"/>
          </p:nvPr>
        </p:nvSpPr>
        <p:spPr>
          <a:xfrm>
            <a:off x="679462" y="2771273"/>
            <a:ext cx="10247313" cy="3100890"/>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366529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Long 2">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BADF823A-D10F-B743-A768-A512B635E310}"/>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10" name="Title 1">
            <a:extLst>
              <a:ext uri="{FF2B5EF4-FFF2-40B4-BE49-F238E27FC236}">
                <a16:creationId xmlns:a16="http://schemas.microsoft.com/office/drawing/2014/main" id="{C38358E8-B8FD-4E41-A7E3-F12DE0301541}"/>
              </a:ext>
            </a:extLst>
          </p:cNvPr>
          <p:cNvSpPr>
            <a:spLocks noGrp="1"/>
          </p:cNvSpPr>
          <p:nvPr>
            <p:ph type="ctrTitle" hasCustomPrompt="1"/>
          </p:nvPr>
        </p:nvSpPr>
        <p:spPr>
          <a:xfrm>
            <a:off x="679462" y="1383738"/>
            <a:ext cx="7058297" cy="473120"/>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11" name="Subtitle 2">
            <a:extLst>
              <a:ext uri="{FF2B5EF4-FFF2-40B4-BE49-F238E27FC236}">
                <a16:creationId xmlns:a16="http://schemas.microsoft.com/office/drawing/2014/main" id="{CC20C9E6-0A1A-0B44-986B-0F167202D659}"/>
              </a:ext>
            </a:extLst>
          </p:cNvPr>
          <p:cNvSpPr>
            <a:spLocks noGrp="1"/>
          </p:cNvSpPr>
          <p:nvPr>
            <p:ph type="subTitle" idx="15" hasCustomPrompt="1"/>
          </p:nvPr>
        </p:nvSpPr>
        <p:spPr>
          <a:xfrm>
            <a:off x="679462" y="2012954"/>
            <a:ext cx="7058297" cy="473120"/>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96EB27A2-BDE0-334E-BE9C-74B3CC7E6131}"/>
              </a:ext>
            </a:extLst>
          </p:cNvPr>
          <p:cNvSpPr>
            <a:spLocks noGrp="1"/>
          </p:cNvSpPr>
          <p:nvPr>
            <p:ph type="sldNum" sz="quarter" idx="16"/>
          </p:nvPr>
        </p:nvSpPr>
        <p:spPr/>
        <p:txBody>
          <a:bodyPr/>
          <a:lstStyle/>
          <a:p>
            <a:fld id="{17CE31EA-825F-7848-8941-1BE262FCD642}" type="slidenum">
              <a:rPr lang="ro-RO" smtClean="0"/>
              <a:pPr/>
              <a:t>‹Nr.›</a:t>
            </a:fld>
            <a:endParaRPr lang="ro-RO" dirty="0"/>
          </a:p>
        </p:txBody>
      </p:sp>
      <p:pic>
        <p:nvPicPr>
          <p:cNvPr id="12" name="Picture 11">
            <a:extLst>
              <a:ext uri="{FF2B5EF4-FFF2-40B4-BE49-F238E27FC236}">
                <a16:creationId xmlns:a16="http://schemas.microsoft.com/office/drawing/2014/main" id="{1499FC22-F667-334F-8B93-7BCF2BCADA5F}"/>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5" name="Text Placeholder 5">
            <a:extLst>
              <a:ext uri="{FF2B5EF4-FFF2-40B4-BE49-F238E27FC236}">
                <a16:creationId xmlns:a16="http://schemas.microsoft.com/office/drawing/2014/main" id="{F309302D-BB86-0446-89AA-DC873686FAA2}"/>
              </a:ext>
            </a:extLst>
          </p:cNvPr>
          <p:cNvSpPr>
            <a:spLocks noGrp="1"/>
          </p:cNvSpPr>
          <p:nvPr>
            <p:ph type="body" sz="quarter" idx="18"/>
          </p:nvPr>
        </p:nvSpPr>
        <p:spPr>
          <a:xfrm>
            <a:off x="679463" y="2694970"/>
            <a:ext cx="5206988" cy="2920017"/>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
        <p:nvSpPr>
          <p:cNvPr id="16" name="Text Placeholder 5">
            <a:extLst>
              <a:ext uri="{FF2B5EF4-FFF2-40B4-BE49-F238E27FC236}">
                <a16:creationId xmlns:a16="http://schemas.microsoft.com/office/drawing/2014/main" id="{B2D4E0D5-C37E-6847-88AC-80C543EDC511}"/>
              </a:ext>
            </a:extLst>
          </p:cNvPr>
          <p:cNvSpPr>
            <a:spLocks noGrp="1"/>
          </p:cNvSpPr>
          <p:nvPr>
            <p:ph type="body" sz="quarter" idx="19"/>
          </p:nvPr>
        </p:nvSpPr>
        <p:spPr>
          <a:xfrm>
            <a:off x="6096000" y="2689602"/>
            <a:ext cx="5206988" cy="2920017"/>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882438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Bullets">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56082C79-C369-B14E-9963-0F7D13DF6BCE}"/>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10" name="Subtitle 2">
            <a:extLst>
              <a:ext uri="{FF2B5EF4-FFF2-40B4-BE49-F238E27FC236}">
                <a16:creationId xmlns:a16="http://schemas.microsoft.com/office/drawing/2014/main" id="{9AC98257-0155-8941-B756-5572C8F899A3}"/>
              </a:ext>
            </a:extLst>
          </p:cNvPr>
          <p:cNvSpPr>
            <a:spLocks noGrp="1"/>
          </p:cNvSpPr>
          <p:nvPr>
            <p:ph type="subTitle" idx="15" hasCustomPrompt="1"/>
          </p:nvPr>
        </p:nvSpPr>
        <p:spPr>
          <a:xfrm>
            <a:off x="680778" y="2112872"/>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A48F69D3-DEC0-3547-BF42-57A1C29AF889}"/>
              </a:ext>
            </a:extLst>
          </p:cNvPr>
          <p:cNvSpPr>
            <a:spLocks noGrp="1"/>
          </p:cNvSpPr>
          <p:nvPr>
            <p:ph type="sldNum" sz="quarter" idx="17"/>
          </p:nvPr>
        </p:nvSpPr>
        <p:spPr/>
        <p:txBody>
          <a:bodyPr/>
          <a:lstStyle/>
          <a:p>
            <a:fld id="{17CE31EA-825F-7848-8941-1BE262FCD642}" type="slidenum">
              <a:rPr lang="ro-RO" smtClean="0"/>
              <a:pPr/>
              <a:t>‹Nr.›</a:t>
            </a:fld>
            <a:endParaRPr lang="ro-RO" dirty="0"/>
          </a:p>
        </p:txBody>
      </p:sp>
      <p:sp>
        <p:nvSpPr>
          <p:cNvPr id="6" name="Text Placeholder 5">
            <a:extLst>
              <a:ext uri="{FF2B5EF4-FFF2-40B4-BE49-F238E27FC236}">
                <a16:creationId xmlns:a16="http://schemas.microsoft.com/office/drawing/2014/main" id="{F1647FF2-1CD7-7B44-A785-41133D4E7AEB}"/>
              </a:ext>
            </a:extLst>
          </p:cNvPr>
          <p:cNvSpPr>
            <a:spLocks noGrp="1"/>
          </p:cNvSpPr>
          <p:nvPr>
            <p:ph type="body" sz="quarter" idx="18" hasCustomPrompt="1"/>
          </p:nvPr>
        </p:nvSpPr>
        <p:spPr>
          <a:xfrm>
            <a:off x="679462" y="1491639"/>
            <a:ext cx="7059613" cy="493713"/>
          </a:xfrm>
          <a:prstGeom prst="rect">
            <a:avLst/>
          </a:prstGeom>
        </p:spPr>
        <p:txBody>
          <a:bodyPr anchor="ctr"/>
          <a:lstStyle>
            <a:lvl1pPr marL="0" indent="0">
              <a:buNone/>
              <a:defRPr sz="2400" b="1">
                <a:solidFill>
                  <a:srgbClr val="EBB86E"/>
                </a:solidFill>
              </a:defRPr>
            </a:lvl1pPr>
          </a:lstStyle>
          <a:p>
            <a:pPr lvl="0"/>
            <a:r>
              <a:rPr lang="en-US" dirty="0"/>
              <a:t>THIS IS A LONG TWO LINE TITLE</a:t>
            </a:r>
          </a:p>
        </p:txBody>
      </p:sp>
      <p:sp>
        <p:nvSpPr>
          <p:cNvPr id="4" name="Text Placeholder 3">
            <a:extLst>
              <a:ext uri="{FF2B5EF4-FFF2-40B4-BE49-F238E27FC236}">
                <a16:creationId xmlns:a16="http://schemas.microsoft.com/office/drawing/2014/main" id="{32D39C14-1E09-5B48-A274-9DA29DB24548}"/>
              </a:ext>
            </a:extLst>
          </p:cNvPr>
          <p:cNvSpPr>
            <a:spLocks noGrp="1"/>
          </p:cNvSpPr>
          <p:nvPr>
            <p:ph type="body" sz="quarter" idx="19"/>
          </p:nvPr>
        </p:nvSpPr>
        <p:spPr>
          <a:xfrm>
            <a:off x="679450" y="2743200"/>
            <a:ext cx="10764838" cy="571500"/>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pic>
        <p:nvPicPr>
          <p:cNvPr id="13" name="Picture 12">
            <a:extLst>
              <a:ext uri="{FF2B5EF4-FFF2-40B4-BE49-F238E27FC236}">
                <a16:creationId xmlns:a16="http://schemas.microsoft.com/office/drawing/2014/main" id="{FE15DF8E-A540-FE44-ACF2-D8CD8DF31442}"/>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1" name="Text Placeholder 10">
            <a:extLst>
              <a:ext uri="{FF2B5EF4-FFF2-40B4-BE49-F238E27FC236}">
                <a16:creationId xmlns:a16="http://schemas.microsoft.com/office/drawing/2014/main" id="{EC275155-264C-1341-B845-E9B3AF75E8A0}"/>
              </a:ext>
            </a:extLst>
          </p:cNvPr>
          <p:cNvSpPr>
            <a:spLocks noGrp="1"/>
          </p:cNvSpPr>
          <p:nvPr>
            <p:ph type="body" sz="quarter" idx="20"/>
          </p:nvPr>
        </p:nvSpPr>
        <p:spPr>
          <a:xfrm>
            <a:off x="679450" y="3429000"/>
            <a:ext cx="10764838" cy="1585913"/>
          </a:xfrm>
          <a:prstGeom prst="rect">
            <a:avLst/>
          </a:prstGeom>
        </p:spPr>
        <p:txBody>
          <a:bodyPr/>
          <a:lstStyle>
            <a:lvl1pPr marL="228600" indent="-228600">
              <a:buFont typeface="Courier New" panose="02070309020205020404" pitchFamily="49" charset="0"/>
              <a:buChar char="o"/>
              <a:defRPr sz="1400" baseline="0">
                <a:solidFill>
                  <a:schemeClr val="bg2">
                    <a:lumMod val="50000"/>
                  </a:schemeClr>
                </a:solidFill>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361969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Bullets 2">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56082C79-C369-B14E-9963-0F7D13DF6BCE}"/>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10" name="Subtitle 2">
            <a:extLst>
              <a:ext uri="{FF2B5EF4-FFF2-40B4-BE49-F238E27FC236}">
                <a16:creationId xmlns:a16="http://schemas.microsoft.com/office/drawing/2014/main" id="{9AC98257-0155-8941-B756-5572C8F899A3}"/>
              </a:ext>
            </a:extLst>
          </p:cNvPr>
          <p:cNvSpPr>
            <a:spLocks noGrp="1"/>
          </p:cNvSpPr>
          <p:nvPr>
            <p:ph type="subTitle" idx="15" hasCustomPrompt="1"/>
          </p:nvPr>
        </p:nvSpPr>
        <p:spPr>
          <a:xfrm>
            <a:off x="680778" y="2084297"/>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FC5D4918-A18F-7D48-B2AB-DE5B112E7CA6}"/>
              </a:ext>
            </a:extLst>
          </p:cNvPr>
          <p:cNvSpPr>
            <a:spLocks noGrp="1"/>
          </p:cNvSpPr>
          <p:nvPr>
            <p:ph type="sldNum" sz="quarter" idx="18"/>
          </p:nvPr>
        </p:nvSpPr>
        <p:spPr/>
        <p:txBody>
          <a:bodyPr/>
          <a:lstStyle/>
          <a:p>
            <a:fld id="{17CE31EA-825F-7848-8941-1BE262FCD642}" type="slidenum">
              <a:rPr lang="ro-RO" smtClean="0"/>
              <a:pPr/>
              <a:t>‹Nr.›</a:t>
            </a:fld>
            <a:endParaRPr lang="ro-RO" dirty="0"/>
          </a:p>
        </p:txBody>
      </p:sp>
      <p:sp>
        <p:nvSpPr>
          <p:cNvPr id="5" name="Text Placeholder 4">
            <a:extLst>
              <a:ext uri="{FF2B5EF4-FFF2-40B4-BE49-F238E27FC236}">
                <a16:creationId xmlns:a16="http://schemas.microsoft.com/office/drawing/2014/main" id="{656F83D7-AF49-AE4E-91D5-E0C0E3C3AC3A}"/>
              </a:ext>
            </a:extLst>
          </p:cNvPr>
          <p:cNvSpPr>
            <a:spLocks noGrp="1"/>
          </p:cNvSpPr>
          <p:nvPr>
            <p:ph type="body" sz="quarter" idx="19" hasCustomPrompt="1"/>
          </p:nvPr>
        </p:nvSpPr>
        <p:spPr>
          <a:xfrm>
            <a:off x="679462" y="1455127"/>
            <a:ext cx="7059613" cy="501650"/>
          </a:xfrm>
          <a:prstGeom prst="rect">
            <a:avLst/>
          </a:prstGeom>
        </p:spPr>
        <p:txBody>
          <a:bodyPr anchor="ctr"/>
          <a:lstStyle>
            <a:lvl1pPr marL="0" indent="0">
              <a:buNone/>
              <a:defRPr sz="2400" b="1">
                <a:solidFill>
                  <a:srgbClr val="EBB86E"/>
                </a:solidFill>
              </a:defRPr>
            </a:lvl1pPr>
          </a:lstStyle>
          <a:p>
            <a:pPr lvl="0"/>
            <a:r>
              <a:rPr lang="en-US" dirty="0"/>
              <a:t>THIS IS A LONG TWO LINE TITLE</a:t>
            </a:r>
          </a:p>
        </p:txBody>
      </p:sp>
      <p:pic>
        <p:nvPicPr>
          <p:cNvPr id="12" name="Picture 11">
            <a:extLst>
              <a:ext uri="{FF2B5EF4-FFF2-40B4-BE49-F238E27FC236}">
                <a16:creationId xmlns:a16="http://schemas.microsoft.com/office/drawing/2014/main" id="{0FA0D359-D7B0-4D40-AF3E-BD788E8A091A}"/>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3" name="Text Placeholder 3">
            <a:extLst>
              <a:ext uri="{FF2B5EF4-FFF2-40B4-BE49-F238E27FC236}">
                <a16:creationId xmlns:a16="http://schemas.microsoft.com/office/drawing/2014/main" id="{942858A7-D7C0-1447-86F0-9CB2234FA32F}"/>
              </a:ext>
            </a:extLst>
          </p:cNvPr>
          <p:cNvSpPr>
            <a:spLocks noGrp="1"/>
          </p:cNvSpPr>
          <p:nvPr>
            <p:ph type="body" sz="quarter" idx="20"/>
          </p:nvPr>
        </p:nvSpPr>
        <p:spPr>
          <a:xfrm>
            <a:off x="679450" y="2743200"/>
            <a:ext cx="10764838" cy="571500"/>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7D7CA0E2-4A89-C644-BE9C-36B50C97A7DA}"/>
              </a:ext>
            </a:extLst>
          </p:cNvPr>
          <p:cNvSpPr>
            <a:spLocks noGrp="1"/>
          </p:cNvSpPr>
          <p:nvPr>
            <p:ph type="body" sz="quarter" idx="21"/>
          </p:nvPr>
        </p:nvSpPr>
        <p:spPr>
          <a:xfrm>
            <a:off x="679450" y="3471598"/>
            <a:ext cx="5092700" cy="1585913"/>
          </a:xfrm>
          <a:prstGeom prst="rect">
            <a:avLst/>
          </a:prstGeom>
        </p:spPr>
        <p:txBody>
          <a:bodyPr/>
          <a:lstStyle>
            <a:lvl1pPr marL="228600" indent="-228600">
              <a:buFont typeface="Courier New" panose="02070309020205020404" pitchFamily="49" charset="0"/>
              <a:buChar char="o"/>
              <a:defRPr sz="1400" baseline="0">
                <a:solidFill>
                  <a:schemeClr val="bg2">
                    <a:lumMod val="50000"/>
                  </a:schemeClr>
                </a:solidFill>
              </a:defRPr>
            </a:lvl1pPr>
          </a:lstStyle>
          <a:p>
            <a:pPr lvl="0"/>
            <a:r>
              <a:rPr lang="en-US" dirty="0"/>
              <a:t>Click to edit Master text styles</a:t>
            </a:r>
          </a:p>
          <a:p>
            <a:pPr lvl="0"/>
            <a:endParaRPr lang="en-US" dirty="0"/>
          </a:p>
        </p:txBody>
      </p:sp>
      <p:sp>
        <p:nvSpPr>
          <p:cNvPr id="17" name="Text Placeholder 10">
            <a:extLst>
              <a:ext uri="{FF2B5EF4-FFF2-40B4-BE49-F238E27FC236}">
                <a16:creationId xmlns:a16="http://schemas.microsoft.com/office/drawing/2014/main" id="{BD9214A8-3DFE-6A45-BFA8-E6DD954DE973}"/>
              </a:ext>
            </a:extLst>
          </p:cNvPr>
          <p:cNvSpPr>
            <a:spLocks noGrp="1"/>
          </p:cNvSpPr>
          <p:nvPr>
            <p:ph type="body" sz="quarter" idx="22"/>
          </p:nvPr>
        </p:nvSpPr>
        <p:spPr>
          <a:xfrm>
            <a:off x="6351588" y="3471598"/>
            <a:ext cx="5092700" cy="1585913"/>
          </a:xfrm>
          <a:prstGeom prst="rect">
            <a:avLst/>
          </a:prstGeom>
        </p:spPr>
        <p:txBody>
          <a:bodyPr/>
          <a:lstStyle>
            <a:lvl1pPr marL="228600" indent="-228600">
              <a:buFont typeface="Courier New" panose="02070309020205020404" pitchFamily="49" charset="0"/>
              <a:buChar char="o"/>
              <a:defRPr sz="1400" baseline="0">
                <a:solidFill>
                  <a:schemeClr val="bg2">
                    <a:lumMod val="50000"/>
                  </a:schemeClr>
                </a:solidFill>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68105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ivider EDI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983E28-24E2-6040-93A0-32F756F49C3D}"/>
              </a:ext>
            </a:extLst>
          </p:cNvPr>
          <p:cNvSpPr>
            <a:spLocks noGrp="1"/>
          </p:cNvSpPr>
          <p:nvPr>
            <p:ph type="body" sz="quarter" idx="10" hasCustomPrompt="1"/>
          </p:nvPr>
        </p:nvSpPr>
        <p:spPr>
          <a:xfrm>
            <a:off x="857864" y="3112416"/>
            <a:ext cx="4010025" cy="633168"/>
          </a:xfrm>
          <a:prstGeom prst="rect">
            <a:avLst/>
          </a:prstGeom>
        </p:spPr>
        <p:txBody>
          <a:bodyPr/>
          <a:lstStyle>
            <a:lvl1pPr marL="0" indent="0">
              <a:buNone/>
              <a:defRPr sz="3200" b="1" i="0" baseline="0">
                <a:solidFill>
                  <a:srgbClr val="5BC5CF"/>
                </a:solidFill>
                <a:latin typeface="+mj-lt"/>
              </a:defRPr>
            </a:lvl1pPr>
            <a:lvl2pPr marL="457200" indent="0">
              <a:buNone/>
              <a:defRPr sz="2800" baseline="0">
                <a:solidFill>
                  <a:srgbClr val="9DD154"/>
                </a:solidFill>
              </a:defRPr>
            </a:lvl2pPr>
          </a:lstStyle>
          <a:p>
            <a:pPr lvl="0"/>
            <a:r>
              <a:rPr lang="en-US" dirty="0"/>
              <a:t>THIS IS A DIVIDER</a:t>
            </a:r>
          </a:p>
        </p:txBody>
      </p:sp>
      <p:sp>
        <p:nvSpPr>
          <p:cNvPr id="6" name="Text Placeholder 5">
            <a:extLst>
              <a:ext uri="{FF2B5EF4-FFF2-40B4-BE49-F238E27FC236}">
                <a16:creationId xmlns:a16="http://schemas.microsoft.com/office/drawing/2014/main" id="{DD4A2A65-E241-A445-B6F7-4B103A44A8D7}"/>
              </a:ext>
            </a:extLst>
          </p:cNvPr>
          <p:cNvSpPr>
            <a:spLocks noGrp="1"/>
          </p:cNvSpPr>
          <p:nvPr>
            <p:ph type="body" sz="quarter" idx="11" hasCustomPrompt="1"/>
          </p:nvPr>
        </p:nvSpPr>
        <p:spPr>
          <a:xfrm>
            <a:off x="857864" y="3858540"/>
            <a:ext cx="4010025" cy="1166812"/>
          </a:xfrm>
          <a:prstGeom prst="rect">
            <a:avLst/>
          </a:prstGeom>
        </p:spPr>
        <p:txBody>
          <a:bodyPr/>
          <a:lstStyle>
            <a:lvl1pPr marL="0" indent="0">
              <a:buNone/>
              <a:defRPr baseline="0">
                <a:solidFill>
                  <a:srgbClr val="5BC5CF"/>
                </a:solidFill>
              </a:defRPr>
            </a:lvl1pPr>
          </a:lstStyle>
          <a:p>
            <a:pPr lvl="0"/>
            <a:r>
              <a:rPr lang="en-US" dirty="0"/>
              <a:t>WITH A 2-LINE SUBHEAD</a:t>
            </a:r>
          </a:p>
        </p:txBody>
      </p:sp>
      <p:sp>
        <p:nvSpPr>
          <p:cNvPr id="5" name="Slide Number Placeholder 1">
            <a:extLst>
              <a:ext uri="{FF2B5EF4-FFF2-40B4-BE49-F238E27FC236}">
                <a16:creationId xmlns:a16="http://schemas.microsoft.com/office/drawing/2014/main" id="{1FEC1DC9-114A-1C4E-8F99-18938D0F7B82}"/>
              </a:ext>
            </a:extLst>
          </p:cNvPr>
          <p:cNvSpPr>
            <a:spLocks noGrp="1"/>
          </p:cNvSpPr>
          <p:nvPr>
            <p:ph type="sldNum" sz="quarter" idx="4"/>
          </p:nvPr>
        </p:nvSpPr>
        <p:spPr>
          <a:xfrm>
            <a:off x="496952" y="552938"/>
            <a:ext cx="629033" cy="365125"/>
          </a:xfrm>
          <a:prstGeom prst="rect">
            <a:avLst/>
          </a:prstGeom>
        </p:spPr>
        <p:txBody>
          <a:bodyPr vert="horz" lIns="91440" tIns="45720" rIns="91440" bIns="45720" rtlCol="0" anchor="ctr"/>
          <a:lstStyle>
            <a:lvl1pPr algn="r">
              <a:defRPr sz="2400" i="1">
                <a:solidFill>
                  <a:srgbClr val="EBB86E"/>
                </a:solidFill>
                <a:latin typeface="Arial" panose="020B0604020202020204" pitchFamily="34" charset="0"/>
                <a:cs typeface="Arial" panose="020B0604020202020204" pitchFamily="34" charset="0"/>
              </a:defRPr>
            </a:lvl1pPr>
          </a:lstStyle>
          <a:p>
            <a:fld id="{A91573B5-A752-A84A-A3B1-6E889130E097}" type="slidenum">
              <a:rPr lang="ro-RO" smtClean="0"/>
              <a:pPr/>
              <a:t>‹Nr.›</a:t>
            </a:fld>
            <a:endParaRPr lang="ro-RO" dirty="0"/>
          </a:p>
        </p:txBody>
      </p:sp>
      <p:sp>
        <p:nvSpPr>
          <p:cNvPr id="7" name="Text Placeholder 15">
            <a:extLst>
              <a:ext uri="{FF2B5EF4-FFF2-40B4-BE49-F238E27FC236}">
                <a16:creationId xmlns:a16="http://schemas.microsoft.com/office/drawing/2014/main" id="{21C8AB45-8872-2A4E-85B7-BD475D84CCA8}"/>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Tree>
    <p:extLst>
      <p:ext uri="{BB962C8B-B14F-4D97-AF65-F5344CB8AC3E}">
        <p14:creationId xmlns:p14="http://schemas.microsoft.com/office/powerpoint/2010/main" val="58494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EDI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7F2AB41-9660-254F-9CEC-85BC784825A5}"/>
              </a:ext>
            </a:extLst>
          </p:cNvPr>
          <p:cNvSpPr>
            <a:spLocks noGrp="1"/>
          </p:cNvSpPr>
          <p:nvPr>
            <p:ph type="body" sz="quarter" idx="11" hasCustomPrompt="1"/>
          </p:nvPr>
        </p:nvSpPr>
        <p:spPr>
          <a:xfrm>
            <a:off x="6530912" y="3043004"/>
            <a:ext cx="5446712" cy="801974"/>
          </a:xfrm>
          <a:prstGeom prst="rect">
            <a:avLst/>
          </a:prstGeom>
        </p:spPr>
        <p:txBody>
          <a:bodyPr/>
          <a:lstStyle>
            <a:lvl1pPr marL="0" indent="0">
              <a:lnSpc>
                <a:spcPct val="100000"/>
              </a:lnSpc>
              <a:spcBef>
                <a:spcPts val="600"/>
              </a:spcBef>
              <a:buNone/>
              <a:defRPr sz="2000" baseline="0">
                <a:solidFill>
                  <a:schemeClr val="bg1"/>
                </a:solidFill>
                <a:latin typeface="+mn-lt"/>
              </a:defRPr>
            </a:lvl1pPr>
          </a:lstStyle>
          <a:p>
            <a:pPr lvl="0"/>
            <a:r>
              <a:rPr lang="en-US" dirty="0"/>
              <a:t>THIS IS A 2-LINE </a:t>
            </a:r>
          </a:p>
          <a:p>
            <a:pPr lvl="0"/>
            <a:r>
              <a:rPr lang="en-US" dirty="0"/>
              <a:t>SUBHEADLINE</a:t>
            </a:r>
          </a:p>
        </p:txBody>
      </p:sp>
      <p:cxnSp>
        <p:nvCxnSpPr>
          <p:cNvPr id="7" name="Straight Connector 6">
            <a:extLst>
              <a:ext uri="{FF2B5EF4-FFF2-40B4-BE49-F238E27FC236}">
                <a16:creationId xmlns:a16="http://schemas.microsoft.com/office/drawing/2014/main" id="{83D961EE-15D9-B44B-9DA4-35BD44888E9A}"/>
              </a:ext>
            </a:extLst>
          </p:cNvPr>
          <p:cNvCxnSpPr>
            <a:cxnSpLocks/>
          </p:cNvCxnSpPr>
          <p:nvPr userDrawn="1"/>
        </p:nvCxnSpPr>
        <p:spPr>
          <a:xfrm>
            <a:off x="6589299" y="3986558"/>
            <a:ext cx="10259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CCDE0B4-807C-0E45-9AFA-E7DD87F129CA}"/>
              </a:ext>
            </a:extLst>
          </p:cNvPr>
          <p:cNvSpPr>
            <a:spLocks noGrp="1"/>
          </p:cNvSpPr>
          <p:nvPr>
            <p:ph type="body" sz="quarter" idx="13" hasCustomPrompt="1"/>
          </p:nvPr>
        </p:nvSpPr>
        <p:spPr>
          <a:xfrm>
            <a:off x="6530975" y="1901825"/>
            <a:ext cx="5446713" cy="1141413"/>
          </a:xfrm>
          <a:prstGeom prst="rect">
            <a:avLst/>
          </a:prstGeom>
        </p:spPr>
        <p:txBody>
          <a:bodyPr/>
          <a:lstStyle>
            <a:lvl1pPr marL="0" indent="0">
              <a:buNone/>
              <a:defRPr sz="3200" b="1" i="0" baseline="0">
                <a:solidFill>
                  <a:schemeClr val="bg1"/>
                </a:solidFill>
              </a:defRPr>
            </a:lvl1pPr>
          </a:lstStyle>
          <a:p>
            <a:pPr lvl="0"/>
            <a:r>
              <a:rPr lang="en-US" dirty="0"/>
              <a:t>THIS IS A VERY LONG </a:t>
            </a:r>
          </a:p>
          <a:p>
            <a:pPr lvl="0"/>
            <a:r>
              <a:rPr lang="en-US" dirty="0"/>
              <a:t>TWO-LINE TITLE</a:t>
            </a:r>
          </a:p>
        </p:txBody>
      </p:sp>
      <p:sp>
        <p:nvSpPr>
          <p:cNvPr id="8" name="Text Placeholder 7">
            <a:extLst>
              <a:ext uri="{FF2B5EF4-FFF2-40B4-BE49-F238E27FC236}">
                <a16:creationId xmlns:a16="http://schemas.microsoft.com/office/drawing/2014/main" id="{111D4C59-0DE4-9A4B-9433-1D2989520522}"/>
              </a:ext>
            </a:extLst>
          </p:cNvPr>
          <p:cNvSpPr>
            <a:spLocks noGrp="1"/>
          </p:cNvSpPr>
          <p:nvPr>
            <p:ph type="body" sz="quarter" idx="14" hasCustomPrompt="1"/>
          </p:nvPr>
        </p:nvSpPr>
        <p:spPr>
          <a:xfrm>
            <a:off x="6530912" y="4128139"/>
            <a:ext cx="3819525" cy="242693"/>
          </a:xfrm>
          <a:prstGeom prst="rect">
            <a:avLst/>
          </a:prstGeom>
        </p:spPr>
        <p:txBody>
          <a:bodyPr/>
          <a:lstStyle>
            <a:lvl1pPr marL="0" indent="0">
              <a:buNone/>
              <a:defRPr sz="1800" b="1" i="0" baseline="30000">
                <a:solidFill>
                  <a:schemeClr val="bg1"/>
                </a:solidFill>
              </a:defRPr>
            </a:lvl1pPr>
          </a:lstStyle>
          <a:p>
            <a:pPr lvl="0"/>
            <a:r>
              <a:rPr lang="en-US" dirty="0"/>
              <a:t>20th of February 2019</a:t>
            </a:r>
            <a:endParaRPr lang="ro-RO" dirty="0"/>
          </a:p>
        </p:txBody>
      </p:sp>
    </p:spTree>
    <p:extLst>
      <p:ext uri="{BB962C8B-B14F-4D97-AF65-F5344CB8AC3E}">
        <p14:creationId xmlns:p14="http://schemas.microsoft.com/office/powerpoint/2010/main" val="277767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711B-A1AF-9B48-B819-056F4E10135F}"/>
              </a:ext>
            </a:extLst>
          </p:cNvPr>
          <p:cNvSpPr>
            <a:spLocks noGrp="1"/>
          </p:cNvSpPr>
          <p:nvPr>
            <p:ph type="ctrTitle" hasCustomPrompt="1"/>
          </p:nvPr>
        </p:nvSpPr>
        <p:spPr>
          <a:xfrm>
            <a:off x="679462" y="1394553"/>
            <a:ext cx="7058297" cy="501697"/>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3" name="Subtitle 2">
            <a:extLst>
              <a:ext uri="{FF2B5EF4-FFF2-40B4-BE49-F238E27FC236}">
                <a16:creationId xmlns:a16="http://schemas.microsoft.com/office/drawing/2014/main" id="{DC799452-F08E-F14E-8AEE-6EE52D53634D}"/>
              </a:ext>
            </a:extLst>
          </p:cNvPr>
          <p:cNvSpPr>
            <a:spLocks noGrp="1"/>
          </p:cNvSpPr>
          <p:nvPr>
            <p:ph type="subTitle" idx="1" hasCustomPrompt="1"/>
          </p:nvPr>
        </p:nvSpPr>
        <p:spPr>
          <a:xfrm>
            <a:off x="679462" y="2023769"/>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11" name="Text Placeholder 15">
            <a:extLst>
              <a:ext uri="{FF2B5EF4-FFF2-40B4-BE49-F238E27FC236}">
                <a16:creationId xmlns:a16="http://schemas.microsoft.com/office/drawing/2014/main" id="{35655C21-6316-AA40-A700-555CB45EE73C}"/>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4" name="Slide Number Placeholder 3">
            <a:extLst>
              <a:ext uri="{FF2B5EF4-FFF2-40B4-BE49-F238E27FC236}">
                <a16:creationId xmlns:a16="http://schemas.microsoft.com/office/drawing/2014/main" id="{1ED1F730-155F-B94F-818B-AFA8D5DE9E3B}"/>
              </a:ext>
            </a:extLst>
          </p:cNvPr>
          <p:cNvSpPr>
            <a:spLocks noGrp="1"/>
          </p:cNvSpPr>
          <p:nvPr>
            <p:ph type="sldNum" sz="quarter" idx="14"/>
          </p:nvPr>
        </p:nvSpPr>
        <p:spPr/>
        <p:txBody>
          <a:bodyPr/>
          <a:lstStyle/>
          <a:p>
            <a:fld id="{17CE31EA-825F-7848-8941-1BE262FCD642}" type="slidenum">
              <a:rPr lang="ro-RO" smtClean="0"/>
              <a:pPr/>
              <a:t>‹Nr.›</a:t>
            </a:fld>
            <a:endParaRPr lang="ro-RO" dirty="0"/>
          </a:p>
        </p:txBody>
      </p:sp>
      <p:pic>
        <p:nvPicPr>
          <p:cNvPr id="9" name="Picture 8">
            <a:extLst>
              <a:ext uri="{FF2B5EF4-FFF2-40B4-BE49-F238E27FC236}">
                <a16:creationId xmlns:a16="http://schemas.microsoft.com/office/drawing/2014/main" id="{C2868B48-7D47-4F4B-B1C3-4EE40733C089}"/>
              </a:ext>
            </a:extLst>
          </p:cNvPr>
          <p:cNvPicPr>
            <a:picLocks noChangeAspect="1"/>
          </p:cNvPicPr>
          <p:nvPr userDrawn="1"/>
        </p:nvPicPr>
        <p:blipFill rotWithShape="1">
          <a:blip r:embed="rId2"/>
          <a:srcRect b="72350"/>
          <a:stretch/>
        </p:blipFill>
        <p:spPr>
          <a:xfrm>
            <a:off x="781245" y="4961750"/>
            <a:ext cx="2966960" cy="1896250"/>
          </a:xfrm>
          <a:prstGeom prst="rect">
            <a:avLst/>
          </a:prstGeom>
        </p:spPr>
      </p:pic>
      <p:sp>
        <p:nvSpPr>
          <p:cNvPr id="6" name="Text Placeholder 5">
            <a:extLst>
              <a:ext uri="{FF2B5EF4-FFF2-40B4-BE49-F238E27FC236}">
                <a16:creationId xmlns:a16="http://schemas.microsoft.com/office/drawing/2014/main" id="{72D690C8-325A-0D40-BBD0-11EB114756E5}"/>
              </a:ext>
            </a:extLst>
          </p:cNvPr>
          <p:cNvSpPr>
            <a:spLocks noGrp="1"/>
          </p:cNvSpPr>
          <p:nvPr>
            <p:ph type="body" sz="quarter" idx="15"/>
          </p:nvPr>
        </p:nvSpPr>
        <p:spPr>
          <a:xfrm>
            <a:off x="679462" y="2650633"/>
            <a:ext cx="10247313" cy="2107106"/>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80175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Long">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20965B62-A0F7-4443-AF50-3FDC7E9D7513}"/>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12" name="Title 1">
            <a:extLst>
              <a:ext uri="{FF2B5EF4-FFF2-40B4-BE49-F238E27FC236}">
                <a16:creationId xmlns:a16="http://schemas.microsoft.com/office/drawing/2014/main" id="{CB17E1A0-6F20-0A4D-B687-CFE934650BD7}"/>
              </a:ext>
            </a:extLst>
          </p:cNvPr>
          <p:cNvSpPr>
            <a:spLocks noGrp="1"/>
          </p:cNvSpPr>
          <p:nvPr>
            <p:ph type="ctrTitle" hasCustomPrompt="1"/>
          </p:nvPr>
        </p:nvSpPr>
        <p:spPr>
          <a:xfrm>
            <a:off x="679462" y="1511365"/>
            <a:ext cx="7058297" cy="501697"/>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13" name="Subtitle 2">
            <a:extLst>
              <a:ext uri="{FF2B5EF4-FFF2-40B4-BE49-F238E27FC236}">
                <a16:creationId xmlns:a16="http://schemas.microsoft.com/office/drawing/2014/main" id="{CED43388-B3DF-7A4E-A9E6-1A75EA7C34DE}"/>
              </a:ext>
            </a:extLst>
          </p:cNvPr>
          <p:cNvSpPr>
            <a:spLocks noGrp="1"/>
          </p:cNvSpPr>
          <p:nvPr>
            <p:ph type="subTitle" idx="1" hasCustomPrompt="1"/>
          </p:nvPr>
        </p:nvSpPr>
        <p:spPr>
          <a:xfrm>
            <a:off x="679462" y="2140581"/>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A03CFA47-220B-864A-B297-7A7303B55217}"/>
              </a:ext>
            </a:extLst>
          </p:cNvPr>
          <p:cNvSpPr>
            <a:spLocks noGrp="1"/>
          </p:cNvSpPr>
          <p:nvPr>
            <p:ph type="sldNum" sz="quarter" idx="16"/>
          </p:nvPr>
        </p:nvSpPr>
        <p:spPr/>
        <p:txBody>
          <a:bodyPr/>
          <a:lstStyle/>
          <a:p>
            <a:fld id="{17CE31EA-825F-7848-8941-1BE262FCD642}" type="slidenum">
              <a:rPr lang="ro-RO" smtClean="0"/>
              <a:pPr/>
              <a:t>‹Nr.›</a:t>
            </a:fld>
            <a:endParaRPr lang="ro-RO" dirty="0"/>
          </a:p>
        </p:txBody>
      </p:sp>
      <p:pic>
        <p:nvPicPr>
          <p:cNvPr id="11" name="Picture 10">
            <a:extLst>
              <a:ext uri="{FF2B5EF4-FFF2-40B4-BE49-F238E27FC236}">
                <a16:creationId xmlns:a16="http://schemas.microsoft.com/office/drawing/2014/main" id="{A6A7AC56-48F0-444F-87B7-BC9EBDCE1BBC}"/>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6" name="Text Placeholder 5">
            <a:extLst>
              <a:ext uri="{FF2B5EF4-FFF2-40B4-BE49-F238E27FC236}">
                <a16:creationId xmlns:a16="http://schemas.microsoft.com/office/drawing/2014/main" id="{049666AF-875C-834C-BC6F-DAE88433CB83}"/>
              </a:ext>
            </a:extLst>
          </p:cNvPr>
          <p:cNvSpPr>
            <a:spLocks noGrp="1"/>
          </p:cNvSpPr>
          <p:nvPr>
            <p:ph type="body" sz="quarter" idx="17"/>
          </p:nvPr>
        </p:nvSpPr>
        <p:spPr>
          <a:xfrm>
            <a:off x="679462" y="2771273"/>
            <a:ext cx="10247313" cy="3100890"/>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51580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Long 2">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BADF823A-D10F-B743-A768-A512B635E310}"/>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10" name="Title 1">
            <a:extLst>
              <a:ext uri="{FF2B5EF4-FFF2-40B4-BE49-F238E27FC236}">
                <a16:creationId xmlns:a16="http://schemas.microsoft.com/office/drawing/2014/main" id="{C38358E8-B8FD-4E41-A7E3-F12DE0301541}"/>
              </a:ext>
            </a:extLst>
          </p:cNvPr>
          <p:cNvSpPr>
            <a:spLocks noGrp="1"/>
          </p:cNvSpPr>
          <p:nvPr>
            <p:ph type="ctrTitle" hasCustomPrompt="1"/>
          </p:nvPr>
        </p:nvSpPr>
        <p:spPr>
          <a:xfrm>
            <a:off x="679462" y="1383738"/>
            <a:ext cx="7058297" cy="473120"/>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11" name="Subtitle 2">
            <a:extLst>
              <a:ext uri="{FF2B5EF4-FFF2-40B4-BE49-F238E27FC236}">
                <a16:creationId xmlns:a16="http://schemas.microsoft.com/office/drawing/2014/main" id="{CC20C9E6-0A1A-0B44-986B-0F167202D659}"/>
              </a:ext>
            </a:extLst>
          </p:cNvPr>
          <p:cNvSpPr>
            <a:spLocks noGrp="1"/>
          </p:cNvSpPr>
          <p:nvPr>
            <p:ph type="subTitle" idx="15" hasCustomPrompt="1"/>
          </p:nvPr>
        </p:nvSpPr>
        <p:spPr>
          <a:xfrm>
            <a:off x="679462" y="2012954"/>
            <a:ext cx="7058297" cy="473120"/>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96EB27A2-BDE0-334E-BE9C-74B3CC7E6131}"/>
              </a:ext>
            </a:extLst>
          </p:cNvPr>
          <p:cNvSpPr>
            <a:spLocks noGrp="1"/>
          </p:cNvSpPr>
          <p:nvPr>
            <p:ph type="sldNum" sz="quarter" idx="16"/>
          </p:nvPr>
        </p:nvSpPr>
        <p:spPr/>
        <p:txBody>
          <a:bodyPr/>
          <a:lstStyle/>
          <a:p>
            <a:fld id="{17CE31EA-825F-7848-8941-1BE262FCD642}" type="slidenum">
              <a:rPr lang="ro-RO" smtClean="0"/>
              <a:pPr/>
              <a:t>‹Nr.›</a:t>
            </a:fld>
            <a:endParaRPr lang="ro-RO" dirty="0"/>
          </a:p>
        </p:txBody>
      </p:sp>
      <p:pic>
        <p:nvPicPr>
          <p:cNvPr id="12" name="Picture 11">
            <a:extLst>
              <a:ext uri="{FF2B5EF4-FFF2-40B4-BE49-F238E27FC236}">
                <a16:creationId xmlns:a16="http://schemas.microsoft.com/office/drawing/2014/main" id="{1499FC22-F667-334F-8B93-7BCF2BCADA5F}"/>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5" name="Text Placeholder 5">
            <a:extLst>
              <a:ext uri="{FF2B5EF4-FFF2-40B4-BE49-F238E27FC236}">
                <a16:creationId xmlns:a16="http://schemas.microsoft.com/office/drawing/2014/main" id="{F309302D-BB86-0446-89AA-DC873686FAA2}"/>
              </a:ext>
            </a:extLst>
          </p:cNvPr>
          <p:cNvSpPr>
            <a:spLocks noGrp="1"/>
          </p:cNvSpPr>
          <p:nvPr>
            <p:ph type="body" sz="quarter" idx="18"/>
          </p:nvPr>
        </p:nvSpPr>
        <p:spPr>
          <a:xfrm>
            <a:off x="679463" y="2694970"/>
            <a:ext cx="5206988" cy="2920017"/>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
        <p:nvSpPr>
          <p:cNvPr id="16" name="Text Placeholder 5">
            <a:extLst>
              <a:ext uri="{FF2B5EF4-FFF2-40B4-BE49-F238E27FC236}">
                <a16:creationId xmlns:a16="http://schemas.microsoft.com/office/drawing/2014/main" id="{B2D4E0D5-C37E-6847-88AC-80C543EDC511}"/>
              </a:ext>
            </a:extLst>
          </p:cNvPr>
          <p:cNvSpPr>
            <a:spLocks noGrp="1"/>
          </p:cNvSpPr>
          <p:nvPr>
            <p:ph type="body" sz="quarter" idx="19"/>
          </p:nvPr>
        </p:nvSpPr>
        <p:spPr>
          <a:xfrm>
            <a:off x="6096000" y="2689602"/>
            <a:ext cx="5206988" cy="2920017"/>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96834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Bullets">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56082C79-C369-B14E-9963-0F7D13DF6BCE}"/>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10" name="Subtitle 2">
            <a:extLst>
              <a:ext uri="{FF2B5EF4-FFF2-40B4-BE49-F238E27FC236}">
                <a16:creationId xmlns:a16="http://schemas.microsoft.com/office/drawing/2014/main" id="{9AC98257-0155-8941-B756-5572C8F899A3}"/>
              </a:ext>
            </a:extLst>
          </p:cNvPr>
          <p:cNvSpPr>
            <a:spLocks noGrp="1"/>
          </p:cNvSpPr>
          <p:nvPr>
            <p:ph type="subTitle" idx="15" hasCustomPrompt="1"/>
          </p:nvPr>
        </p:nvSpPr>
        <p:spPr>
          <a:xfrm>
            <a:off x="680778" y="2112872"/>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A48F69D3-DEC0-3547-BF42-57A1C29AF889}"/>
              </a:ext>
            </a:extLst>
          </p:cNvPr>
          <p:cNvSpPr>
            <a:spLocks noGrp="1"/>
          </p:cNvSpPr>
          <p:nvPr>
            <p:ph type="sldNum" sz="quarter" idx="17"/>
          </p:nvPr>
        </p:nvSpPr>
        <p:spPr/>
        <p:txBody>
          <a:bodyPr/>
          <a:lstStyle/>
          <a:p>
            <a:fld id="{17CE31EA-825F-7848-8941-1BE262FCD642}" type="slidenum">
              <a:rPr lang="ro-RO" smtClean="0"/>
              <a:pPr/>
              <a:t>‹Nr.›</a:t>
            </a:fld>
            <a:endParaRPr lang="ro-RO" dirty="0"/>
          </a:p>
        </p:txBody>
      </p:sp>
      <p:sp>
        <p:nvSpPr>
          <p:cNvPr id="6" name="Text Placeholder 5">
            <a:extLst>
              <a:ext uri="{FF2B5EF4-FFF2-40B4-BE49-F238E27FC236}">
                <a16:creationId xmlns:a16="http://schemas.microsoft.com/office/drawing/2014/main" id="{F1647FF2-1CD7-7B44-A785-41133D4E7AEB}"/>
              </a:ext>
            </a:extLst>
          </p:cNvPr>
          <p:cNvSpPr>
            <a:spLocks noGrp="1"/>
          </p:cNvSpPr>
          <p:nvPr>
            <p:ph type="body" sz="quarter" idx="18" hasCustomPrompt="1"/>
          </p:nvPr>
        </p:nvSpPr>
        <p:spPr>
          <a:xfrm>
            <a:off x="679462" y="1491639"/>
            <a:ext cx="7059613" cy="493713"/>
          </a:xfrm>
          <a:prstGeom prst="rect">
            <a:avLst/>
          </a:prstGeom>
        </p:spPr>
        <p:txBody>
          <a:bodyPr anchor="ctr"/>
          <a:lstStyle>
            <a:lvl1pPr marL="0" indent="0">
              <a:buNone/>
              <a:defRPr sz="2400" b="1">
                <a:solidFill>
                  <a:srgbClr val="EBB86E"/>
                </a:solidFill>
              </a:defRPr>
            </a:lvl1pPr>
          </a:lstStyle>
          <a:p>
            <a:pPr lvl="0"/>
            <a:r>
              <a:rPr lang="en-US" dirty="0"/>
              <a:t>THIS IS A LONG TWO LINE TITLE</a:t>
            </a:r>
          </a:p>
        </p:txBody>
      </p:sp>
      <p:sp>
        <p:nvSpPr>
          <p:cNvPr id="4" name="Text Placeholder 3">
            <a:extLst>
              <a:ext uri="{FF2B5EF4-FFF2-40B4-BE49-F238E27FC236}">
                <a16:creationId xmlns:a16="http://schemas.microsoft.com/office/drawing/2014/main" id="{32D39C14-1E09-5B48-A274-9DA29DB24548}"/>
              </a:ext>
            </a:extLst>
          </p:cNvPr>
          <p:cNvSpPr>
            <a:spLocks noGrp="1"/>
          </p:cNvSpPr>
          <p:nvPr>
            <p:ph type="body" sz="quarter" idx="19"/>
          </p:nvPr>
        </p:nvSpPr>
        <p:spPr>
          <a:xfrm>
            <a:off x="679450" y="2743200"/>
            <a:ext cx="10764838" cy="571500"/>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pic>
        <p:nvPicPr>
          <p:cNvPr id="13" name="Picture 12">
            <a:extLst>
              <a:ext uri="{FF2B5EF4-FFF2-40B4-BE49-F238E27FC236}">
                <a16:creationId xmlns:a16="http://schemas.microsoft.com/office/drawing/2014/main" id="{FE15DF8E-A540-FE44-ACF2-D8CD8DF31442}"/>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1" name="Text Placeholder 10">
            <a:extLst>
              <a:ext uri="{FF2B5EF4-FFF2-40B4-BE49-F238E27FC236}">
                <a16:creationId xmlns:a16="http://schemas.microsoft.com/office/drawing/2014/main" id="{EC275155-264C-1341-B845-E9B3AF75E8A0}"/>
              </a:ext>
            </a:extLst>
          </p:cNvPr>
          <p:cNvSpPr>
            <a:spLocks noGrp="1"/>
          </p:cNvSpPr>
          <p:nvPr>
            <p:ph type="body" sz="quarter" idx="20"/>
          </p:nvPr>
        </p:nvSpPr>
        <p:spPr>
          <a:xfrm>
            <a:off x="679450" y="3429000"/>
            <a:ext cx="10764838" cy="1585913"/>
          </a:xfrm>
          <a:prstGeom prst="rect">
            <a:avLst/>
          </a:prstGeom>
        </p:spPr>
        <p:txBody>
          <a:bodyPr/>
          <a:lstStyle>
            <a:lvl1pPr marL="228600" indent="-228600">
              <a:buFont typeface="Courier New" panose="02070309020205020404" pitchFamily="49" charset="0"/>
              <a:buChar char="o"/>
              <a:defRPr sz="1400" baseline="0">
                <a:solidFill>
                  <a:schemeClr val="bg2">
                    <a:lumMod val="50000"/>
                  </a:schemeClr>
                </a:solidFill>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4114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Bullets 2">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56082C79-C369-B14E-9963-0F7D13DF6BCE}"/>
              </a:ext>
            </a:extLst>
          </p:cNvPr>
          <p:cNvSpPr>
            <a:spLocks noGrp="1"/>
          </p:cNvSpPr>
          <p:nvPr>
            <p:ph type="body" sz="quarter" idx="14"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10" name="Subtitle 2">
            <a:extLst>
              <a:ext uri="{FF2B5EF4-FFF2-40B4-BE49-F238E27FC236}">
                <a16:creationId xmlns:a16="http://schemas.microsoft.com/office/drawing/2014/main" id="{9AC98257-0155-8941-B756-5572C8F899A3}"/>
              </a:ext>
            </a:extLst>
          </p:cNvPr>
          <p:cNvSpPr>
            <a:spLocks noGrp="1"/>
          </p:cNvSpPr>
          <p:nvPr>
            <p:ph type="subTitle" idx="15" hasCustomPrompt="1"/>
          </p:nvPr>
        </p:nvSpPr>
        <p:spPr>
          <a:xfrm>
            <a:off x="680778" y="2084297"/>
            <a:ext cx="7058297" cy="501697"/>
          </a:xfrm>
          <a:prstGeom prst="rect">
            <a:avLst/>
          </a:prstGeom>
        </p:spPr>
        <p:txBody>
          <a:bodyPr/>
          <a:lstStyle>
            <a:lvl1pPr marL="0" indent="0" algn="l">
              <a:buNone/>
              <a:defRPr sz="1800">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2" name="Slide Number Placeholder 1">
            <a:extLst>
              <a:ext uri="{FF2B5EF4-FFF2-40B4-BE49-F238E27FC236}">
                <a16:creationId xmlns:a16="http://schemas.microsoft.com/office/drawing/2014/main" id="{FC5D4918-A18F-7D48-B2AB-DE5B112E7CA6}"/>
              </a:ext>
            </a:extLst>
          </p:cNvPr>
          <p:cNvSpPr>
            <a:spLocks noGrp="1"/>
          </p:cNvSpPr>
          <p:nvPr>
            <p:ph type="sldNum" sz="quarter" idx="18"/>
          </p:nvPr>
        </p:nvSpPr>
        <p:spPr/>
        <p:txBody>
          <a:bodyPr/>
          <a:lstStyle/>
          <a:p>
            <a:fld id="{17CE31EA-825F-7848-8941-1BE262FCD642}" type="slidenum">
              <a:rPr lang="ro-RO" smtClean="0"/>
              <a:pPr/>
              <a:t>‹Nr.›</a:t>
            </a:fld>
            <a:endParaRPr lang="ro-RO" dirty="0"/>
          </a:p>
        </p:txBody>
      </p:sp>
      <p:sp>
        <p:nvSpPr>
          <p:cNvPr id="5" name="Text Placeholder 4">
            <a:extLst>
              <a:ext uri="{FF2B5EF4-FFF2-40B4-BE49-F238E27FC236}">
                <a16:creationId xmlns:a16="http://schemas.microsoft.com/office/drawing/2014/main" id="{656F83D7-AF49-AE4E-91D5-E0C0E3C3AC3A}"/>
              </a:ext>
            </a:extLst>
          </p:cNvPr>
          <p:cNvSpPr>
            <a:spLocks noGrp="1"/>
          </p:cNvSpPr>
          <p:nvPr>
            <p:ph type="body" sz="quarter" idx="19" hasCustomPrompt="1"/>
          </p:nvPr>
        </p:nvSpPr>
        <p:spPr>
          <a:xfrm>
            <a:off x="679462" y="1455127"/>
            <a:ext cx="7059613" cy="501650"/>
          </a:xfrm>
          <a:prstGeom prst="rect">
            <a:avLst/>
          </a:prstGeom>
        </p:spPr>
        <p:txBody>
          <a:bodyPr anchor="ctr"/>
          <a:lstStyle>
            <a:lvl1pPr marL="0" indent="0">
              <a:buNone/>
              <a:defRPr sz="2400" b="1">
                <a:solidFill>
                  <a:srgbClr val="EBB86E"/>
                </a:solidFill>
              </a:defRPr>
            </a:lvl1pPr>
          </a:lstStyle>
          <a:p>
            <a:pPr lvl="0"/>
            <a:r>
              <a:rPr lang="en-US" dirty="0"/>
              <a:t>THIS IS A LONG TWO LINE TITLE</a:t>
            </a:r>
          </a:p>
        </p:txBody>
      </p:sp>
      <p:pic>
        <p:nvPicPr>
          <p:cNvPr id="12" name="Picture 11">
            <a:extLst>
              <a:ext uri="{FF2B5EF4-FFF2-40B4-BE49-F238E27FC236}">
                <a16:creationId xmlns:a16="http://schemas.microsoft.com/office/drawing/2014/main" id="{0FA0D359-D7B0-4D40-AF3E-BD788E8A091A}"/>
              </a:ext>
            </a:extLst>
          </p:cNvPr>
          <p:cNvPicPr>
            <a:picLocks noChangeAspect="1"/>
          </p:cNvPicPr>
          <p:nvPr userDrawn="1"/>
        </p:nvPicPr>
        <p:blipFill rotWithShape="1">
          <a:blip r:embed="rId2"/>
          <a:srcRect l="30889" t="45078"/>
          <a:stretch/>
        </p:blipFill>
        <p:spPr>
          <a:xfrm flipH="1">
            <a:off x="9916822" y="0"/>
            <a:ext cx="2275177" cy="1634586"/>
          </a:xfrm>
          <a:prstGeom prst="rect">
            <a:avLst/>
          </a:prstGeom>
        </p:spPr>
      </p:pic>
      <p:sp>
        <p:nvSpPr>
          <p:cNvPr id="13" name="Text Placeholder 3">
            <a:extLst>
              <a:ext uri="{FF2B5EF4-FFF2-40B4-BE49-F238E27FC236}">
                <a16:creationId xmlns:a16="http://schemas.microsoft.com/office/drawing/2014/main" id="{942858A7-D7C0-1447-86F0-9CB2234FA32F}"/>
              </a:ext>
            </a:extLst>
          </p:cNvPr>
          <p:cNvSpPr>
            <a:spLocks noGrp="1"/>
          </p:cNvSpPr>
          <p:nvPr>
            <p:ph type="body" sz="quarter" idx="20"/>
          </p:nvPr>
        </p:nvSpPr>
        <p:spPr>
          <a:xfrm>
            <a:off x="679450" y="2743200"/>
            <a:ext cx="10764838" cy="571500"/>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7D7CA0E2-4A89-C644-BE9C-36B50C97A7DA}"/>
              </a:ext>
            </a:extLst>
          </p:cNvPr>
          <p:cNvSpPr>
            <a:spLocks noGrp="1"/>
          </p:cNvSpPr>
          <p:nvPr>
            <p:ph type="body" sz="quarter" idx="21"/>
          </p:nvPr>
        </p:nvSpPr>
        <p:spPr>
          <a:xfrm>
            <a:off x="679450" y="3471598"/>
            <a:ext cx="5092700" cy="1585913"/>
          </a:xfrm>
          <a:prstGeom prst="rect">
            <a:avLst/>
          </a:prstGeom>
        </p:spPr>
        <p:txBody>
          <a:bodyPr/>
          <a:lstStyle>
            <a:lvl1pPr marL="228600" indent="-228600">
              <a:buFont typeface="Courier New" panose="02070309020205020404" pitchFamily="49" charset="0"/>
              <a:buChar char="o"/>
              <a:defRPr sz="1400" baseline="0">
                <a:solidFill>
                  <a:schemeClr val="bg2">
                    <a:lumMod val="50000"/>
                  </a:schemeClr>
                </a:solidFill>
              </a:defRPr>
            </a:lvl1pPr>
          </a:lstStyle>
          <a:p>
            <a:pPr lvl="0"/>
            <a:r>
              <a:rPr lang="en-US" dirty="0"/>
              <a:t>Click to edit Master text styles</a:t>
            </a:r>
          </a:p>
          <a:p>
            <a:pPr lvl="0"/>
            <a:endParaRPr lang="en-US" dirty="0"/>
          </a:p>
        </p:txBody>
      </p:sp>
      <p:sp>
        <p:nvSpPr>
          <p:cNvPr id="17" name="Text Placeholder 10">
            <a:extLst>
              <a:ext uri="{FF2B5EF4-FFF2-40B4-BE49-F238E27FC236}">
                <a16:creationId xmlns:a16="http://schemas.microsoft.com/office/drawing/2014/main" id="{BD9214A8-3DFE-6A45-BFA8-E6DD954DE973}"/>
              </a:ext>
            </a:extLst>
          </p:cNvPr>
          <p:cNvSpPr>
            <a:spLocks noGrp="1"/>
          </p:cNvSpPr>
          <p:nvPr>
            <p:ph type="body" sz="quarter" idx="22"/>
          </p:nvPr>
        </p:nvSpPr>
        <p:spPr>
          <a:xfrm>
            <a:off x="6351588" y="3471598"/>
            <a:ext cx="5092700" cy="1585913"/>
          </a:xfrm>
          <a:prstGeom prst="rect">
            <a:avLst/>
          </a:prstGeom>
        </p:spPr>
        <p:txBody>
          <a:bodyPr/>
          <a:lstStyle>
            <a:lvl1pPr marL="228600" indent="-228600">
              <a:buFont typeface="Courier New" panose="02070309020205020404" pitchFamily="49" charset="0"/>
              <a:buChar char="o"/>
              <a:defRPr sz="1400" baseline="0">
                <a:solidFill>
                  <a:schemeClr val="bg2">
                    <a:lumMod val="50000"/>
                  </a:schemeClr>
                </a:solidFill>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92342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Pic EDI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B7FADAB6-CB16-D54A-B774-42AEE887A04A}"/>
              </a:ext>
            </a:extLst>
          </p:cNvPr>
          <p:cNvSpPr>
            <a:spLocks noGrp="1"/>
          </p:cNvSpPr>
          <p:nvPr>
            <p:ph type="pic" sz="quarter" idx="15"/>
          </p:nvPr>
        </p:nvSpPr>
        <p:spPr>
          <a:xfrm>
            <a:off x="7067433" y="-12033"/>
            <a:ext cx="5124568" cy="5955633"/>
          </a:xfrm>
          <a:prstGeom prst="rect">
            <a:avLst/>
          </a:prstGeom>
        </p:spPr>
        <p:txBody>
          <a:bodyPr/>
          <a:lstStyle>
            <a:lvl1pPr marL="0" indent="0">
              <a:buNone/>
              <a:defRPr/>
            </a:lvl1pPr>
          </a:lstStyle>
          <a:p>
            <a:endParaRPr lang="ro-RO" dirty="0"/>
          </a:p>
        </p:txBody>
      </p:sp>
      <p:sp>
        <p:nvSpPr>
          <p:cNvPr id="7" name="Title 1">
            <a:extLst>
              <a:ext uri="{FF2B5EF4-FFF2-40B4-BE49-F238E27FC236}">
                <a16:creationId xmlns:a16="http://schemas.microsoft.com/office/drawing/2014/main" id="{C741023F-626B-004D-9065-171938120983}"/>
              </a:ext>
            </a:extLst>
          </p:cNvPr>
          <p:cNvSpPr>
            <a:spLocks noGrp="1"/>
          </p:cNvSpPr>
          <p:nvPr>
            <p:ph type="ctrTitle" hasCustomPrompt="1"/>
          </p:nvPr>
        </p:nvSpPr>
        <p:spPr>
          <a:xfrm>
            <a:off x="644871" y="1356294"/>
            <a:ext cx="6040988" cy="501697"/>
          </a:xfrm>
          <a:prstGeom prst="rect">
            <a:avLst/>
          </a:prstGeom>
        </p:spPr>
        <p:txBody>
          <a:bodyPr anchor="ctr"/>
          <a:lstStyle>
            <a:lvl1pPr algn="l">
              <a:defRPr sz="2400" b="1">
                <a:solidFill>
                  <a:srgbClr val="EBB86E"/>
                </a:solidFill>
                <a:latin typeface="Arial" panose="020B0604020202020204" pitchFamily="34" charset="0"/>
                <a:cs typeface="Arial" panose="020B0604020202020204" pitchFamily="34" charset="0"/>
              </a:defRPr>
            </a:lvl1pPr>
          </a:lstStyle>
          <a:p>
            <a:r>
              <a:rPr lang="en-US" dirty="0"/>
              <a:t>THIS IS A LONG TWO LINE TITLE</a:t>
            </a:r>
            <a:endParaRPr lang="ro-RO" dirty="0"/>
          </a:p>
        </p:txBody>
      </p:sp>
      <p:sp>
        <p:nvSpPr>
          <p:cNvPr id="8" name="Subtitle 2">
            <a:extLst>
              <a:ext uri="{FF2B5EF4-FFF2-40B4-BE49-F238E27FC236}">
                <a16:creationId xmlns:a16="http://schemas.microsoft.com/office/drawing/2014/main" id="{FBA3515A-E25E-C74E-AF4F-9DB7031EFDC0}"/>
              </a:ext>
            </a:extLst>
          </p:cNvPr>
          <p:cNvSpPr>
            <a:spLocks noGrp="1"/>
          </p:cNvSpPr>
          <p:nvPr>
            <p:ph type="subTitle" idx="1" hasCustomPrompt="1"/>
          </p:nvPr>
        </p:nvSpPr>
        <p:spPr>
          <a:xfrm>
            <a:off x="644871" y="1985510"/>
            <a:ext cx="6040988" cy="501697"/>
          </a:xfrm>
          <a:prstGeom prst="rect">
            <a:avLst/>
          </a:prstGeom>
        </p:spPr>
        <p:txBody>
          <a:bodyPr/>
          <a:lstStyle>
            <a:lvl1pPr marL="0" indent="0" algn="l">
              <a:buNone/>
              <a:defRPr sz="1800">
                <a:solidFill>
                  <a:srgbClr val="7671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2 LINE SUBTITLE</a:t>
            </a:r>
            <a:endParaRPr lang="ro-RO" dirty="0"/>
          </a:p>
        </p:txBody>
      </p:sp>
      <p:sp>
        <p:nvSpPr>
          <p:cNvPr id="12" name="Text Placeholder 15">
            <a:extLst>
              <a:ext uri="{FF2B5EF4-FFF2-40B4-BE49-F238E27FC236}">
                <a16:creationId xmlns:a16="http://schemas.microsoft.com/office/drawing/2014/main" id="{3C6AFF73-955C-B34A-AB18-BA51B706B376}"/>
              </a:ext>
            </a:extLst>
          </p:cNvPr>
          <p:cNvSpPr>
            <a:spLocks noGrp="1"/>
          </p:cNvSpPr>
          <p:nvPr>
            <p:ph type="body" sz="quarter" idx="13" hasCustomPrompt="1"/>
          </p:nvPr>
        </p:nvSpPr>
        <p:spPr>
          <a:xfrm>
            <a:off x="1358900" y="555626"/>
            <a:ext cx="2125663" cy="493192"/>
          </a:xfrm>
          <a:prstGeom prst="rect">
            <a:avLst/>
          </a:prstGeom>
        </p:spPr>
        <p:txBody>
          <a:bodyPr/>
          <a:lstStyle>
            <a:lvl1pPr marL="0" indent="0">
              <a:spcBef>
                <a:spcPts val="0"/>
              </a:spcBef>
              <a:buNone/>
              <a:defRPr sz="1000" i="1">
                <a:solidFill>
                  <a:srgbClr val="EBB86E"/>
                </a:solidFill>
                <a:latin typeface="Arial" panose="020B0604020202020204" pitchFamily="34" charset="0"/>
                <a:cs typeface="Arial" panose="020B0604020202020204" pitchFamily="34" charset="0"/>
              </a:defRPr>
            </a:lvl1pPr>
            <a:lvl2pPr marL="457200" indent="0" algn="l">
              <a:buNone/>
              <a:defRPr sz="1000" b="1">
                <a:solidFill>
                  <a:schemeClr val="bg1"/>
                </a:solidFill>
                <a:latin typeface="Arial" panose="020B0604020202020204" pitchFamily="34" charset="0"/>
                <a:cs typeface="Arial" panose="020B0604020202020204" pitchFamily="34" charset="0"/>
              </a:defRPr>
            </a:lvl2pPr>
            <a:lvl3pPr marL="914400" indent="0">
              <a:buNone/>
              <a:defRPr sz="1000">
                <a:solidFill>
                  <a:schemeClr val="bg1"/>
                </a:solidFill>
                <a:latin typeface="Arial" panose="020B0604020202020204" pitchFamily="34" charset="0"/>
                <a:cs typeface="Arial" panose="020B0604020202020204" pitchFamily="34" charset="0"/>
              </a:defRPr>
            </a:lvl3pPr>
          </a:lstStyle>
          <a:p>
            <a:pPr lvl="0"/>
            <a:r>
              <a:rPr lang="en-US" dirty="0" err="1"/>
              <a:t>Georisk</a:t>
            </a:r>
            <a:endParaRPr lang="en-US" dirty="0"/>
          </a:p>
          <a:p>
            <a:pPr lvl="0"/>
            <a:r>
              <a:rPr lang="en-US" dirty="0"/>
              <a:t>Location</a:t>
            </a:r>
          </a:p>
          <a:p>
            <a:pPr lvl="0"/>
            <a:r>
              <a:rPr lang="en-US" dirty="0"/>
              <a:t>Date</a:t>
            </a:r>
          </a:p>
        </p:txBody>
      </p:sp>
      <p:sp>
        <p:nvSpPr>
          <p:cNvPr id="2" name="Slide Number Placeholder 1">
            <a:extLst>
              <a:ext uri="{FF2B5EF4-FFF2-40B4-BE49-F238E27FC236}">
                <a16:creationId xmlns:a16="http://schemas.microsoft.com/office/drawing/2014/main" id="{D336C20E-D64C-E841-AB25-1F08E1DDB732}"/>
              </a:ext>
            </a:extLst>
          </p:cNvPr>
          <p:cNvSpPr>
            <a:spLocks noGrp="1"/>
          </p:cNvSpPr>
          <p:nvPr>
            <p:ph type="sldNum" sz="quarter" idx="14"/>
          </p:nvPr>
        </p:nvSpPr>
        <p:spPr/>
        <p:txBody>
          <a:bodyPr/>
          <a:lstStyle/>
          <a:p>
            <a:fld id="{31DCDF99-C51C-1942-BF03-BD4977E532D8}" type="slidenum">
              <a:rPr lang="ro-RO" smtClean="0"/>
              <a:pPr/>
              <a:t>‹Nr.›</a:t>
            </a:fld>
            <a:endParaRPr lang="ro-RO" dirty="0"/>
          </a:p>
        </p:txBody>
      </p:sp>
      <p:sp>
        <p:nvSpPr>
          <p:cNvPr id="9" name="Text Placeholder 5">
            <a:extLst>
              <a:ext uri="{FF2B5EF4-FFF2-40B4-BE49-F238E27FC236}">
                <a16:creationId xmlns:a16="http://schemas.microsoft.com/office/drawing/2014/main" id="{9EFE8CBE-25DE-B54A-9E1A-F1874638C29B}"/>
              </a:ext>
            </a:extLst>
          </p:cNvPr>
          <p:cNvSpPr>
            <a:spLocks noGrp="1"/>
          </p:cNvSpPr>
          <p:nvPr>
            <p:ph type="body" sz="quarter" idx="16"/>
          </p:nvPr>
        </p:nvSpPr>
        <p:spPr>
          <a:xfrm>
            <a:off x="644871" y="2614726"/>
            <a:ext cx="6040989" cy="2464292"/>
          </a:xfrm>
          <a:prstGeom prst="rect">
            <a:avLst/>
          </a:prstGeom>
        </p:spPr>
        <p:txBody>
          <a:bodyPr/>
          <a:lstStyle>
            <a:lvl1pPr marL="0" indent="0">
              <a:buNone/>
              <a:defRPr sz="1400" baseline="0">
                <a:solidFill>
                  <a:schemeClr val="bg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9164807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theme" Target="../theme/theme5.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11495E-0CDD-AE4B-A3F9-397B5192DBAA}"/>
              </a:ext>
            </a:extLst>
          </p:cNvPr>
          <p:cNvSpPr/>
          <p:nvPr/>
        </p:nvSpPr>
        <p:spPr>
          <a:xfrm>
            <a:off x="0" y="0"/>
            <a:ext cx="7097486" cy="6858000"/>
          </a:xfrm>
          <a:prstGeom prst="rect">
            <a:avLst/>
          </a:prstGeom>
          <a:solidFill>
            <a:srgbClr val="57C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0" name="Picture 9">
            <a:extLst>
              <a:ext uri="{FF2B5EF4-FFF2-40B4-BE49-F238E27FC236}">
                <a16:creationId xmlns:a16="http://schemas.microsoft.com/office/drawing/2014/main" id="{6162112C-9B97-5647-914F-7C974E2A740E}"/>
              </a:ext>
            </a:extLst>
          </p:cNvPr>
          <p:cNvPicPr>
            <a:picLocks noChangeAspect="1"/>
          </p:cNvPicPr>
          <p:nvPr/>
        </p:nvPicPr>
        <p:blipFill>
          <a:blip r:embed="rId3"/>
          <a:stretch>
            <a:fillRect/>
          </a:stretch>
        </p:blipFill>
        <p:spPr>
          <a:xfrm>
            <a:off x="5659807" y="0"/>
            <a:ext cx="5261956" cy="6858000"/>
          </a:xfrm>
          <a:prstGeom prst="rect">
            <a:avLst/>
          </a:prstGeom>
        </p:spPr>
      </p:pic>
      <p:pic>
        <p:nvPicPr>
          <p:cNvPr id="11" name="Picture 10">
            <a:extLst>
              <a:ext uri="{FF2B5EF4-FFF2-40B4-BE49-F238E27FC236}">
                <a16:creationId xmlns:a16="http://schemas.microsoft.com/office/drawing/2014/main" id="{714BC0C3-072A-7A47-92E3-30F9499EFC02}"/>
              </a:ext>
            </a:extLst>
          </p:cNvPr>
          <p:cNvPicPr>
            <a:picLocks noChangeAspect="1"/>
          </p:cNvPicPr>
          <p:nvPr/>
        </p:nvPicPr>
        <p:blipFill>
          <a:blip r:embed="rId4"/>
          <a:stretch>
            <a:fillRect/>
          </a:stretch>
        </p:blipFill>
        <p:spPr>
          <a:xfrm rot="18853551">
            <a:off x="10675898" y="1299162"/>
            <a:ext cx="3032204" cy="7008808"/>
          </a:xfrm>
          <a:prstGeom prst="rect">
            <a:avLst/>
          </a:prstGeom>
        </p:spPr>
      </p:pic>
      <p:pic>
        <p:nvPicPr>
          <p:cNvPr id="12" name="Picture 11">
            <a:extLst>
              <a:ext uri="{FF2B5EF4-FFF2-40B4-BE49-F238E27FC236}">
                <a16:creationId xmlns:a16="http://schemas.microsoft.com/office/drawing/2014/main" id="{D7DEFCDA-B7DD-254B-A839-0255FCB2D240}"/>
              </a:ext>
            </a:extLst>
          </p:cNvPr>
          <p:cNvPicPr>
            <a:picLocks noChangeAspect="1"/>
          </p:cNvPicPr>
          <p:nvPr/>
        </p:nvPicPr>
        <p:blipFill>
          <a:blip r:embed="rId5"/>
          <a:stretch>
            <a:fillRect/>
          </a:stretch>
        </p:blipFill>
        <p:spPr>
          <a:xfrm>
            <a:off x="7662714" y="-1621863"/>
            <a:ext cx="3716238" cy="3243726"/>
          </a:xfrm>
          <a:prstGeom prst="rect">
            <a:avLst/>
          </a:prstGeom>
        </p:spPr>
      </p:pic>
      <p:pic>
        <p:nvPicPr>
          <p:cNvPr id="13" name="Picture 12">
            <a:extLst>
              <a:ext uri="{FF2B5EF4-FFF2-40B4-BE49-F238E27FC236}">
                <a16:creationId xmlns:a16="http://schemas.microsoft.com/office/drawing/2014/main" id="{A7AB4335-5F46-B94D-9FC4-3977B9554336}"/>
              </a:ext>
            </a:extLst>
          </p:cNvPr>
          <p:cNvPicPr>
            <a:picLocks noChangeAspect="1"/>
          </p:cNvPicPr>
          <p:nvPr/>
        </p:nvPicPr>
        <p:blipFill>
          <a:blip r:embed="rId6"/>
          <a:stretch>
            <a:fillRect/>
          </a:stretch>
        </p:blipFill>
        <p:spPr>
          <a:xfrm>
            <a:off x="711431" y="5817288"/>
            <a:ext cx="2995316" cy="464024"/>
          </a:xfrm>
          <a:prstGeom prst="rect">
            <a:avLst/>
          </a:prstGeom>
        </p:spPr>
      </p:pic>
      <p:sp>
        <p:nvSpPr>
          <p:cNvPr id="2" name="Slide Number Placeholder 1">
            <a:extLst>
              <a:ext uri="{FF2B5EF4-FFF2-40B4-BE49-F238E27FC236}">
                <a16:creationId xmlns:a16="http://schemas.microsoft.com/office/drawing/2014/main" id="{C8766838-86D6-A641-8823-CE27027F1C8A}"/>
              </a:ext>
            </a:extLst>
          </p:cNvPr>
          <p:cNvSpPr>
            <a:spLocks noGrp="1"/>
          </p:cNvSpPr>
          <p:nvPr>
            <p:ph type="sldNum" sz="quarter" idx="4"/>
          </p:nvPr>
        </p:nvSpPr>
        <p:spPr>
          <a:xfrm>
            <a:off x="496952" y="552938"/>
            <a:ext cx="629033" cy="365125"/>
          </a:xfrm>
          <a:prstGeom prst="rect">
            <a:avLst/>
          </a:prstGeom>
        </p:spPr>
        <p:txBody>
          <a:bodyPr vert="horz" lIns="91440" tIns="45720" rIns="91440" bIns="45720" rtlCol="0" anchor="ctr"/>
          <a:lstStyle>
            <a:lvl1pPr algn="r">
              <a:defRPr sz="2400" i="1">
                <a:solidFill>
                  <a:schemeClr val="bg1"/>
                </a:solidFill>
                <a:latin typeface="Arial" panose="020B0604020202020204" pitchFamily="34" charset="0"/>
                <a:cs typeface="Arial" panose="020B0604020202020204" pitchFamily="34" charset="0"/>
              </a:defRPr>
            </a:lvl1pPr>
          </a:lstStyle>
          <a:p>
            <a:fld id="{A91573B5-A752-A84A-A3B1-6E889130E097}" type="slidenum">
              <a:rPr lang="ro-RO" smtClean="0"/>
              <a:pPr/>
              <a:t>‹Nr.›</a:t>
            </a:fld>
            <a:endParaRPr lang="ro-RO" dirty="0"/>
          </a:p>
        </p:txBody>
      </p:sp>
    </p:spTree>
    <p:extLst>
      <p:ext uri="{BB962C8B-B14F-4D97-AF65-F5344CB8AC3E}">
        <p14:creationId xmlns:p14="http://schemas.microsoft.com/office/powerpoint/2010/main" val="2823616057"/>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300EAEE-C6AD-354B-BCF8-F9847E2F6FFB}"/>
              </a:ext>
            </a:extLst>
          </p:cNvPr>
          <p:cNvPicPr>
            <a:picLocks noChangeAspect="1"/>
          </p:cNvPicPr>
          <p:nvPr/>
        </p:nvPicPr>
        <p:blipFill>
          <a:blip r:embed="rId4"/>
          <a:stretch>
            <a:fillRect/>
          </a:stretch>
        </p:blipFill>
        <p:spPr>
          <a:xfrm>
            <a:off x="4933332" y="-2742223"/>
            <a:ext cx="6865189" cy="6858000"/>
          </a:xfrm>
          <a:prstGeom prst="rect">
            <a:avLst/>
          </a:prstGeom>
        </p:spPr>
      </p:pic>
      <p:pic>
        <p:nvPicPr>
          <p:cNvPr id="22" name="Picture 21">
            <a:extLst>
              <a:ext uri="{FF2B5EF4-FFF2-40B4-BE49-F238E27FC236}">
                <a16:creationId xmlns:a16="http://schemas.microsoft.com/office/drawing/2014/main" id="{ED9C56C6-90B5-204F-B7E4-B6C2457A2DFF}"/>
              </a:ext>
            </a:extLst>
          </p:cNvPr>
          <p:cNvPicPr>
            <a:picLocks noChangeAspect="1"/>
          </p:cNvPicPr>
          <p:nvPr/>
        </p:nvPicPr>
        <p:blipFill>
          <a:blip r:embed="rId5"/>
          <a:stretch>
            <a:fillRect/>
          </a:stretch>
        </p:blipFill>
        <p:spPr>
          <a:xfrm>
            <a:off x="5883357" y="0"/>
            <a:ext cx="3773397" cy="6858000"/>
          </a:xfrm>
          <a:prstGeom prst="rect">
            <a:avLst/>
          </a:prstGeom>
        </p:spPr>
      </p:pic>
      <p:pic>
        <p:nvPicPr>
          <p:cNvPr id="23" name="Picture 22">
            <a:extLst>
              <a:ext uri="{FF2B5EF4-FFF2-40B4-BE49-F238E27FC236}">
                <a16:creationId xmlns:a16="http://schemas.microsoft.com/office/drawing/2014/main" id="{101312F8-9E69-B34A-A399-D3FCC5B91ED8}"/>
              </a:ext>
            </a:extLst>
          </p:cNvPr>
          <p:cNvPicPr>
            <a:picLocks noChangeAspect="1"/>
          </p:cNvPicPr>
          <p:nvPr/>
        </p:nvPicPr>
        <p:blipFill>
          <a:blip r:embed="rId6"/>
          <a:stretch>
            <a:fillRect/>
          </a:stretch>
        </p:blipFill>
        <p:spPr>
          <a:xfrm>
            <a:off x="4209301" y="-70340"/>
            <a:ext cx="7857000" cy="6858000"/>
          </a:xfrm>
          <a:prstGeom prst="rect">
            <a:avLst/>
          </a:prstGeom>
        </p:spPr>
      </p:pic>
      <p:pic>
        <p:nvPicPr>
          <p:cNvPr id="24" name="Picture 23">
            <a:extLst>
              <a:ext uri="{FF2B5EF4-FFF2-40B4-BE49-F238E27FC236}">
                <a16:creationId xmlns:a16="http://schemas.microsoft.com/office/drawing/2014/main" id="{E0364BF9-AD56-3140-9140-535186E8BAA6}"/>
              </a:ext>
            </a:extLst>
          </p:cNvPr>
          <p:cNvPicPr>
            <a:picLocks noChangeAspect="1"/>
          </p:cNvPicPr>
          <p:nvPr/>
        </p:nvPicPr>
        <p:blipFill>
          <a:blip r:embed="rId7"/>
          <a:stretch>
            <a:fillRect/>
          </a:stretch>
        </p:blipFill>
        <p:spPr>
          <a:xfrm>
            <a:off x="819209" y="5842901"/>
            <a:ext cx="2995312" cy="464024"/>
          </a:xfrm>
          <a:prstGeom prst="rect">
            <a:avLst/>
          </a:prstGeom>
        </p:spPr>
      </p:pic>
      <p:sp>
        <p:nvSpPr>
          <p:cNvPr id="25" name="Rectangle 24">
            <a:extLst>
              <a:ext uri="{FF2B5EF4-FFF2-40B4-BE49-F238E27FC236}">
                <a16:creationId xmlns:a16="http://schemas.microsoft.com/office/drawing/2014/main" id="{8A9ADF5E-1025-E642-9A13-2C576B56CF11}"/>
              </a:ext>
            </a:extLst>
          </p:cNvPr>
          <p:cNvSpPr/>
          <p:nvPr/>
        </p:nvSpPr>
        <p:spPr>
          <a:xfrm>
            <a:off x="0" y="3166929"/>
            <a:ext cx="576775" cy="56271"/>
          </a:xfrm>
          <a:prstGeom prst="rect">
            <a:avLst/>
          </a:prstGeom>
          <a:solidFill>
            <a:srgbClr val="EA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Slide Number Placeholder 1">
            <a:extLst>
              <a:ext uri="{FF2B5EF4-FFF2-40B4-BE49-F238E27FC236}">
                <a16:creationId xmlns:a16="http://schemas.microsoft.com/office/drawing/2014/main" id="{5CF3E7A6-A56A-9543-9626-6C8256881B37}"/>
              </a:ext>
            </a:extLst>
          </p:cNvPr>
          <p:cNvSpPr>
            <a:spLocks noGrp="1"/>
          </p:cNvSpPr>
          <p:nvPr>
            <p:ph type="sldNum" sz="quarter" idx="4"/>
          </p:nvPr>
        </p:nvSpPr>
        <p:spPr>
          <a:xfrm>
            <a:off x="496952" y="552938"/>
            <a:ext cx="629033" cy="365125"/>
          </a:xfrm>
          <a:prstGeom prst="rect">
            <a:avLst/>
          </a:prstGeom>
        </p:spPr>
        <p:txBody>
          <a:bodyPr vert="horz" lIns="91440" tIns="45720" rIns="91440" bIns="45720" rtlCol="0" anchor="ctr"/>
          <a:lstStyle>
            <a:lvl1pPr algn="r">
              <a:defRPr sz="2400" i="1">
                <a:solidFill>
                  <a:srgbClr val="EBB86E"/>
                </a:solidFill>
                <a:latin typeface="Arial" panose="020B0604020202020204" pitchFamily="34" charset="0"/>
                <a:cs typeface="Arial" panose="020B0604020202020204" pitchFamily="34" charset="0"/>
              </a:defRPr>
            </a:lvl1pPr>
          </a:lstStyle>
          <a:p>
            <a:fld id="{A91573B5-A752-A84A-A3B1-6E889130E097}" type="slidenum">
              <a:rPr lang="ro-RO" smtClean="0"/>
              <a:pPr/>
              <a:t>‹Nr.›</a:t>
            </a:fld>
            <a:endParaRPr lang="ro-RO" dirty="0"/>
          </a:p>
        </p:txBody>
      </p:sp>
    </p:spTree>
    <p:extLst>
      <p:ext uri="{BB962C8B-B14F-4D97-AF65-F5344CB8AC3E}">
        <p14:creationId xmlns:p14="http://schemas.microsoft.com/office/powerpoint/2010/main" val="3545317672"/>
      </p:ext>
    </p:extLst>
  </p:cSld>
  <p:clrMap bg1="lt1" tx1="dk1" bg2="lt2" tx2="dk2" accent1="accent1" accent2="accent2" accent3="accent3" accent4="accent4" accent5="accent5" accent6="accent6" hlink="hlink" folHlink="folHlink"/>
  <p:sldLayoutIdLst>
    <p:sldLayoutId id="2147483659" r:id="rId1"/>
    <p:sldLayoutId id="214748367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D1F294-3AA7-DF4D-A606-8CF5F11C2F4B}"/>
              </a:ext>
            </a:extLst>
          </p:cNvPr>
          <p:cNvSpPr>
            <a:spLocks noGrp="1"/>
          </p:cNvSpPr>
          <p:nvPr>
            <p:ph type="sldNum" sz="quarter" idx="4"/>
          </p:nvPr>
        </p:nvSpPr>
        <p:spPr>
          <a:xfrm>
            <a:off x="679462" y="541063"/>
            <a:ext cx="557781" cy="365125"/>
          </a:xfrm>
          <a:prstGeom prst="rect">
            <a:avLst/>
          </a:prstGeom>
        </p:spPr>
        <p:txBody>
          <a:bodyPr vert="horz" lIns="91440" tIns="45720" rIns="91440" bIns="45720" rtlCol="0" anchor="ctr"/>
          <a:lstStyle>
            <a:lvl1pPr algn="r">
              <a:defRPr sz="2400" i="1">
                <a:solidFill>
                  <a:srgbClr val="EBB86E"/>
                </a:solidFill>
                <a:latin typeface="Arial" panose="020B0604020202020204" pitchFamily="34" charset="0"/>
                <a:cs typeface="Arial" panose="020B0604020202020204" pitchFamily="34" charset="0"/>
              </a:defRPr>
            </a:lvl1pPr>
          </a:lstStyle>
          <a:p>
            <a:fld id="{17CE31EA-825F-7848-8941-1BE262FCD642}" type="slidenum">
              <a:rPr lang="ro-RO" smtClean="0"/>
              <a:pPr/>
              <a:t>‹Nr.›</a:t>
            </a:fld>
            <a:endParaRPr lang="ro-RO" dirty="0"/>
          </a:p>
        </p:txBody>
      </p:sp>
      <p:pic>
        <p:nvPicPr>
          <p:cNvPr id="5" name="Picture 4">
            <a:extLst>
              <a:ext uri="{FF2B5EF4-FFF2-40B4-BE49-F238E27FC236}">
                <a16:creationId xmlns:a16="http://schemas.microsoft.com/office/drawing/2014/main" id="{6BA0D840-DEE8-5642-9217-8C604B87F9DC}"/>
              </a:ext>
            </a:extLst>
          </p:cNvPr>
          <p:cNvPicPr>
            <a:picLocks noChangeAspect="1"/>
          </p:cNvPicPr>
          <p:nvPr/>
        </p:nvPicPr>
        <p:blipFill>
          <a:blip r:embed="rId7"/>
          <a:stretch>
            <a:fillRect/>
          </a:stretch>
        </p:blipFill>
        <p:spPr>
          <a:xfrm>
            <a:off x="8717733" y="5905963"/>
            <a:ext cx="2995312" cy="464024"/>
          </a:xfrm>
          <a:prstGeom prst="rect">
            <a:avLst/>
          </a:prstGeom>
        </p:spPr>
      </p:pic>
    </p:spTree>
    <p:extLst>
      <p:ext uri="{BB962C8B-B14F-4D97-AF65-F5344CB8AC3E}">
        <p14:creationId xmlns:p14="http://schemas.microsoft.com/office/powerpoint/2010/main" val="2705125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7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4729A5-877E-8348-8153-871C682B63B3}"/>
              </a:ext>
            </a:extLst>
          </p:cNvPr>
          <p:cNvSpPr txBox="1"/>
          <p:nvPr/>
        </p:nvSpPr>
        <p:spPr>
          <a:xfrm>
            <a:off x="1071349" y="576688"/>
            <a:ext cx="231648" cy="369332"/>
          </a:xfrm>
          <a:prstGeom prst="rect">
            <a:avLst/>
          </a:prstGeom>
          <a:noFill/>
        </p:spPr>
        <p:txBody>
          <a:bodyPr wrap="square" rtlCol="0">
            <a:spAutoFit/>
          </a:bodyPr>
          <a:lstStyle/>
          <a:p>
            <a:r>
              <a:rPr lang="ro-RO" dirty="0">
                <a:solidFill>
                  <a:srgbClr val="EBB86E"/>
                </a:solidFill>
                <a:latin typeface="Arial" panose="020B0604020202020204" pitchFamily="34" charset="0"/>
                <a:ea typeface="Helvetica Neue Thin" panose="020B0403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130AA9B1-CDBD-564E-BD0F-1FA057625965}"/>
              </a:ext>
            </a:extLst>
          </p:cNvPr>
          <p:cNvSpPr>
            <a:spLocks noGrp="1"/>
          </p:cNvSpPr>
          <p:nvPr>
            <p:ph type="sldNum" sz="quarter" idx="4"/>
          </p:nvPr>
        </p:nvSpPr>
        <p:spPr>
          <a:xfrm>
            <a:off x="644871" y="547335"/>
            <a:ext cx="596336" cy="365125"/>
          </a:xfrm>
          <a:prstGeom prst="rect">
            <a:avLst/>
          </a:prstGeom>
        </p:spPr>
        <p:txBody>
          <a:bodyPr vert="horz" lIns="91440" tIns="45720" rIns="91440" bIns="45720" rtlCol="0" anchor="ctr"/>
          <a:lstStyle>
            <a:lvl1pPr algn="r">
              <a:defRPr sz="2400" i="1">
                <a:solidFill>
                  <a:srgbClr val="EBB86E"/>
                </a:solidFill>
                <a:latin typeface="Arial" panose="020B0604020202020204" pitchFamily="34" charset="0"/>
                <a:cs typeface="Arial" panose="020B0604020202020204" pitchFamily="34" charset="0"/>
              </a:defRPr>
            </a:lvl1pPr>
          </a:lstStyle>
          <a:p>
            <a:fld id="{31DCDF99-C51C-1942-BF03-BD4977E532D8}" type="slidenum">
              <a:rPr lang="ro-RO" smtClean="0"/>
              <a:pPr/>
              <a:t>‹Nr.›</a:t>
            </a:fld>
            <a:endParaRPr lang="ro-RO" dirty="0"/>
          </a:p>
        </p:txBody>
      </p:sp>
      <p:pic>
        <p:nvPicPr>
          <p:cNvPr id="6" name="Picture 5">
            <a:extLst>
              <a:ext uri="{FF2B5EF4-FFF2-40B4-BE49-F238E27FC236}">
                <a16:creationId xmlns:a16="http://schemas.microsoft.com/office/drawing/2014/main" id="{F8A753D3-B69C-F445-B6DB-E33A5BD63C25}"/>
              </a:ext>
            </a:extLst>
          </p:cNvPr>
          <p:cNvPicPr>
            <a:picLocks noChangeAspect="1"/>
          </p:cNvPicPr>
          <p:nvPr/>
        </p:nvPicPr>
        <p:blipFill>
          <a:blip r:embed="rId3"/>
          <a:stretch>
            <a:fillRect/>
          </a:stretch>
        </p:blipFill>
        <p:spPr>
          <a:xfrm>
            <a:off x="8717733" y="5905963"/>
            <a:ext cx="2995312" cy="464024"/>
          </a:xfrm>
          <a:prstGeom prst="rect">
            <a:avLst/>
          </a:prstGeom>
        </p:spPr>
      </p:pic>
      <p:pic>
        <p:nvPicPr>
          <p:cNvPr id="7" name="Picture 6">
            <a:extLst>
              <a:ext uri="{FF2B5EF4-FFF2-40B4-BE49-F238E27FC236}">
                <a16:creationId xmlns:a16="http://schemas.microsoft.com/office/drawing/2014/main" id="{26D48B8A-857E-4F4F-AA0A-0C64869480DF}"/>
              </a:ext>
            </a:extLst>
          </p:cNvPr>
          <p:cNvPicPr>
            <a:picLocks noChangeAspect="1"/>
          </p:cNvPicPr>
          <p:nvPr/>
        </p:nvPicPr>
        <p:blipFill rotWithShape="1">
          <a:blip r:embed="rId4"/>
          <a:srcRect b="72350"/>
          <a:stretch/>
        </p:blipFill>
        <p:spPr>
          <a:xfrm>
            <a:off x="781245" y="4961750"/>
            <a:ext cx="2966960" cy="1896250"/>
          </a:xfrm>
          <a:prstGeom prst="rect">
            <a:avLst/>
          </a:prstGeom>
        </p:spPr>
      </p:pic>
    </p:spTree>
    <p:extLst>
      <p:ext uri="{BB962C8B-B14F-4D97-AF65-F5344CB8AC3E}">
        <p14:creationId xmlns:p14="http://schemas.microsoft.com/office/powerpoint/2010/main" val="428684291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3F4F42-C6B8-2D49-9339-B6C4DCCDCA22}"/>
              </a:ext>
            </a:extLst>
          </p:cNvPr>
          <p:cNvPicPr>
            <a:picLocks noChangeAspect="1"/>
          </p:cNvPicPr>
          <p:nvPr/>
        </p:nvPicPr>
        <p:blipFill>
          <a:blip r:embed="rId3"/>
          <a:stretch>
            <a:fillRect/>
          </a:stretch>
        </p:blipFill>
        <p:spPr>
          <a:xfrm>
            <a:off x="1413732" y="673818"/>
            <a:ext cx="2547252" cy="5889600"/>
          </a:xfrm>
          <a:prstGeom prst="rect">
            <a:avLst/>
          </a:prstGeom>
        </p:spPr>
      </p:pic>
      <p:pic>
        <p:nvPicPr>
          <p:cNvPr id="14" name="Picture 13">
            <a:extLst>
              <a:ext uri="{FF2B5EF4-FFF2-40B4-BE49-F238E27FC236}">
                <a16:creationId xmlns:a16="http://schemas.microsoft.com/office/drawing/2014/main" id="{BC1904AC-C41C-B84F-923B-58EC0C43A82B}"/>
              </a:ext>
            </a:extLst>
          </p:cNvPr>
          <p:cNvPicPr>
            <a:picLocks noChangeAspect="1"/>
          </p:cNvPicPr>
          <p:nvPr/>
        </p:nvPicPr>
        <p:blipFill>
          <a:blip r:embed="rId4"/>
          <a:stretch>
            <a:fillRect/>
          </a:stretch>
        </p:blipFill>
        <p:spPr>
          <a:xfrm>
            <a:off x="4392705" y="3216831"/>
            <a:ext cx="5649930" cy="875737"/>
          </a:xfrm>
          <a:prstGeom prst="rect">
            <a:avLst/>
          </a:prstGeom>
        </p:spPr>
      </p:pic>
      <p:pic>
        <p:nvPicPr>
          <p:cNvPr id="15" name="Picture 14">
            <a:extLst>
              <a:ext uri="{FF2B5EF4-FFF2-40B4-BE49-F238E27FC236}">
                <a16:creationId xmlns:a16="http://schemas.microsoft.com/office/drawing/2014/main" id="{590097C6-413B-934C-8165-99B9F67642B6}"/>
              </a:ext>
            </a:extLst>
          </p:cNvPr>
          <p:cNvPicPr>
            <a:picLocks noChangeAspect="1"/>
          </p:cNvPicPr>
          <p:nvPr/>
        </p:nvPicPr>
        <p:blipFill>
          <a:blip r:embed="rId5"/>
          <a:stretch>
            <a:fillRect/>
          </a:stretch>
        </p:blipFill>
        <p:spPr>
          <a:xfrm rot="9447078">
            <a:off x="8270174" y="2695903"/>
            <a:ext cx="6865189" cy="6858000"/>
          </a:xfrm>
          <a:prstGeom prst="rect">
            <a:avLst/>
          </a:prstGeom>
        </p:spPr>
      </p:pic>
      <p:sp>
        <p:nvSpPr>
          <p:cNvPr id="16" name="TextBox 15">
            <a:extLst>
              <a:ext uri="{FF2B5EF4-FFF2-40B4-BE49-F238E27FC236}">
                <a16:creationId xmlns:a16="http://schemas.microsoft.com/office/drawing/2014/main" id="{36AE0492-9025-1B49-B88D-F3455D27C410}"/>
              </a:ext>
            </a:extLst>
          </p:cNvPr>
          <p:cNvSpPr txBox="1"/>
          <p:nvPr/>
        </p:nvSpPr>
        <p:spPr>
          <a:xfrm>
            <a:off x="3195697" y="6101753"/>
            <a:ext cx="5800606" cy="461665"/>
          </a:xfrm>
          <a:prstGeom prst="rect">
            <a:avLst/>
          </a:prstGeom>
          <a:noFill/>
        </p:spPr>
        <p:txBody>
          <a:bodyPr wrap="square" rtlCol="0">
            <a:spAutoFit/>
          </a:bodyPr>
          <a:lstStyle/>
          <a:p>
            <a:pPr algn="ctr"/>
            <a:r>
              <a:rPr lang="en" sz="1200" dirty="0">
                <a:solidFill>
                  <a:schemeClr val="tx1">
                    <a:lumMod val="50000"/>
                    <a:lumOff val="50000"/>
                  </a:schemeClr>
                </a:solidFill>
                <a:latin typeface="Helvetica Neue Light" panose="02000403000000020004" pitchFamily="2" charset="0"/>
                <a:ea typeface="Helvetica Neue Light" panose="02000403000000020004" pitchFamily="2" charset="0"/>
              </a:rPr>
              <a:t>This project has received funding from the European Union’s Horizon 2020 research and innovation </a:t>
            </a:r>
            <a:r>
              <a:rPr lang="en" sz="1200" dirty="0" err="1">
                <a:solidFill>
                  <a:schemeClr val="tx1">
                    <a:lumMod val="50000"/>
                    <a:lumOff val="50000"/>
                  </a:schemeClr>
                </a:solidFill>
                <a:latin typeface="Helvetica Neue Light" panose="02000403000000020004" pitchFamily="2" charset="0"/>
                <a:ea typeface="Helvetica Neue Light" panose="02000403000000020004" pitchFamily="2" charset="0"/>
              </a:rPr>
              <a:t>programme</a:t>
            </a:r>
            <a:r>
              <a:rPr lang="en" sz="1200" dirty="0">
                <a:solidFill>
                  <a:schemeClr val="tx1">
                    <a:lumMod val="50000"/>
                    <a:lumOff val="50000"/>
                  </a:schemeClr>
                </a:solidFill>
                <a:latin typeface="Helvetica Neue Light" panose="02000403000000020004" pitchFamily="2" charset="0"/>
                <a:ea typeface="Helvetica Neue Light" panose="02000403000000020004" pitchFamily="2" charset="0"/>
              </a:rPr>
              <a:t> under grant agreement No [818232 — GEORISK]</a:t>
            </a:r>
            <a:endParaRPr lang="ro-RO" sz="1200" dirty="0">
              <a:solidFill>
                <a:schemeClr val="tx1">
                  <a:lumMod val="50000"/>
                  <a:lumOff val="50000"/>
                </a:schemeClr>
              </a:solidFill>
              <a:latin typeface="Helvetica Neue Light" panose="02000403000000020004" pitchFamily="2" charset="0"/>
              <a:ea typeface="Helvetica Neue Light" panose="02000403000000020004" pitchFamily="2" charset="0"/>
            </a:endParaRPr>
          </a:p>
        </p:txBody>
      </p:sp>
      <p:pic>
        <p:nvPicPr>
          <p:cNvPr id="17" name="Graphic 16">
            <a:extLst>
              <a:ext uri="{FF2B5EF4-FFF2-40B4-BE49-F238E27FC236}">
                <a16:creationId xmlns:a16="http://schemas.microsoft.com/office/drawing/2014/main" id="{43EF5C59-9158-C04A-A582-D04235CCD6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96303" y="6174848"/>
            <a:ext cx="537441" cy="358589"/>
          </a:xfrm>
          <a:prstGeom prst="rect">
            <a:avLst/>
          </a:prstGeom>
        </p:spPr>
      </p:pic>
    </p:spTree>
    <p:extLst>
      <p:ext uri="{BB962C8B-B14F-4D97-AF65-F5344CB8AC3E}">
        <p14:creationId xmlns:p14="http://schemas.microsoft.com/office/powerpoint/2010/main" val="756979352"/>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6E92B7F-6681-4D43-9324-101DC41B78C6}"/>
              </a:ext>
            </a:extLst>
          </p:cNvPr>
          <p:cNvSpPr txBox="1"/>
          <p:nvPr/>
        </p:nvSpPr>
        <p:spPr>
          <a:xfrm>
            <a:off x="1121419" y="600542"/>
            <a:ext cx="231648" cy="369332"/>
          </a:xfrm>
          <a:prstGeom prst="rect">
            <a:avLst/>
          </a:prstGeom>
          <a:noFill/>
        </p:spPr>
        <p:txBody>
          <a:bodyPr wrap="square" rtlCol="0">
            <a:spAutoFit/>
          </a:bodyPr>
          <a:lstStyle/>
          <a:p>
            <a:r>
              <a:rPr lang="ro-RO" dirty="0">
                <a:solidFill>
                  <a:srgbClr val="EBB86E"/>
                </a:solidFill>
                <a:latin typeface="Arial" panose="020B0604020202020204" pitchFamily="34" charset="0"/>
                <a:ea typeface="Helvetica Neue Thin" panose="020B0403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24D1F294-3AA7-DF4D-A606-8CF5F11C2F4B}"/>
              </a:ext>
            </a:extLst>
          </p:cNvPr>
          <p:cNvSpPr>
            <a:spLocks noGrp="1"/>
          </p:cNvSpPr>
          <p:nvPr>
            <p:ph type="sldNum" sz="quarter" idx="4"/>
          </p:nvPr>
        </p:nvSpPr>
        <p:spPr>
          <a:xfrm>
            <a:off x="679462" y="541063"/>
            <a:ext cx="557781" cy="365125"/>
          </a:xfrm>
          <a:prstGeom prst="rect">
            <a:avLst/>
          </a:prstGeom>
        </p:spPr>
        <p:txBody>
          <a:bodyPr vert="horz" lIns="91440" tIns="45720" rIns="91440" bIns="45720" rtlCol="0" anchor="ctr"/>
          <a:lstStyle>
            <a:lvl1pPr algn="r">
              <a:defRPr sz="2400" i="1">
                <a:solidFill>
                  <a:srgbClr val="EBB86E"/>
                </a:solidFill>
                <a:latin typeface="Arial" panose="020B0604020202020204" pitchFamily="34" charset="0"/>
                <a:cs typeface="Arial" panose="020B0604020202020204" pitchFamily="34" charset="0"/>
              </a:defRPr>
            </a:lvl1pPr>
          </a:lstStyle>
          <a:p>
            <a:fld id="{17CE31EA-825F-7848-8941-1BE262FCD642}" type="slidenum">
              <a:rPr lang="ro-RO" smtClean="0"/>
              <a:pPr/>
              <a:t>‹Nr.›</a:t>
            </a:fld>
            <a:endParaRPr lang="ro-RO" dirty="0"/>
          </a:p>
        </p:txBody>
      </p:sp>
      <p:pic>
        <p:nvPicPr>
          <p:cNvPr id="5" name="Picture 4">
            <a:extLst>
              <a:ext uri="{FF2B5EF4-FFF2-40B4-BE49-F238E27FC236}">
                <a16:creationId xmlns:a16="http://schemas.microsoft.com/office/drawing/2014/main" id="{6BA0D840-DEE8-5642-9217-8C604B87F9DC}"/>
              </a:ext>
            </a:extLst>
          </p:cNvPr>
          <p:cNvPicPr>
            <a:picLocks noChangeAspect="1"/>
          </p:cNvPicPr>
          <p:nvPr/>
        </p:nvPicPr>
        <p:blipFill>
          <a:blip r:embed="rId7"/>
          <a:stretch>
            <a:fillRect/>
          </a:stretch>
        </p:blipFill>
        <p:spPr>
          <a:xfrm>
            <a:off x="8717733" y="5905963"/>
            <a:ext cx="2995312" cy="464024"/>
          </a:xfrm>
          <a:prstGeom prst="rect">
            <a:avLst/>
          </a:prstGeom>
        </p:spPr>
      </p:pic>
    </p:spTree>
    <p:extLst>
      <p:ext uri="{BB962C8B-B14F-4D97-AF65-F5344CB8AC3E}">
        <p14:creationId xmlns:p14="http://schemas.microsoft.com/office/powerpoint/2010/main" val="15998787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57864" y="1401060"/>
            <a:ext cx="6641894" cy="1062560"/>
          </a:xfrm>
        </p:spPr>
        <p:txBody>
          <a:bodyPr/>
          <a:lstStyle/>
          <a:p>
            <a:r>
              <a:rPr lang="en-US" dirty="0"/>
              <a:t>WP 3.3 A proposal for a transitions in geothermal RMS schemes</a:t>
            </a:r>
          </a:p>
          <a:p>
            <a:endParaRPr lang="de-DE" dirty="0"/>
          </a:p>
        </p:txBody>
      </p:sp>
      <p:sp>
        <p:nvSpPr>
          <p:cNvPr id="3" name="Textplatzhalter 2"/>
          <p:cNvSpPr>
            <a:spLocks noGrp="1"/>
          </p:cNvSpPr>
          <p:nvPr>
            <p:ph type="body" sz="quarter" idx="11"/>
          </p:nvPr>
        </p:nvSpPr>
        <p:spPr>
          <a:xfrm>
            <a:off x="857864" y="2935750"/>
            <a:ext cx="5467435" cy="633168"/>
          </a:xfrm>
        </p:spPr>
        <p:txBody>
          <a:bodyPr/>
          <a:lstStyle/>
          <a:p>
            <a:r>
              <a:rPr lang="en-US" dirty="0">
                <a:solidFill>
                  <a:srgbClr val="EBB86E"/>
                </a:solidFill>
              </a:rPr>
              <a:t>Results and Conclusions</a:t>
            </a:r>
          </a:p>
        </p:txBody>
      </p:sp>
      <p:sp>
        <p:nvSpPr>
          <p:cNvPr id="7" name="Textplatzhalter 2">
            <a:extLst>
              <a:ext uri="{FF2B5EF4-FFF2-40B4-BE49-F238E27FC236}">
                <a16:creationId xmlns:a16="http://schemas.microsoft.com/office/drawing/2014/main" id="{C10F7085-9108-4AE0-B443-997AF9A585F4}"/>
              </a:ext>
            </a:extLst>
          </p:cNvPr>
          <p:cNvSpPr txBox="1">
            <a:spLocks/>
          </p:cNvSpPr>
          <p:nvPr/>
        </p:nvSpPr>
        <p:spPr>
          <a:xfrm>
            <a:off x="857864" y="3559732"/>
            <a:ext cx="5467435" cy="6331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5BC5C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Ferid Seyidov</a:t>
            </a:r>
          </a:p>
          <a:p>
            <a:endParaRPr lang="de-DE" dirty="0"/>
          </a:p>
        </p:txBody>
      </p:sp>
      <p:sp>
        <p:nvSpPr>
          <p:cNvPr id="8" name="Textplatzhalter 2">
            <a:extLst>
              <a:ext uri="{FF2B5EF4-FFF2-40B4-BE49-F238E27FC236}">
                <a16:creationId xmlns:a16="http://schemas.microsoft.com/office/drawing/2014/main" id="{24A92584-0981-4BBB-B8CD-7FC014454CF7}"/>
              </a:ext>
            </a:extLst>
          </p:cNvPr>
          <p:cNvSpPr txBox="1">
            <a:spLocks/>
          </p:cNvSpPr>
          <p:nvPr/>
        </p:nvSpPr>
        <p:spPr>
          <a:xfrm>
            <a:off x="857864" y="4167859"/>
            <a:ext cx="5467435" cy="6331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5BC5C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767171"/>
                </a:solidFill>
              </a:rPr>
              <a:t>19-th of March 2020</a:t>
            </a:r>
          </a:p>
          <a:p>
            <a:endParaRPr lang="en-US" sz="2000" b="1" dirty="0">
              <a:solidFill>
                <a:srgbClr val="767171"/>
              </a:solidFill>
            </a:endParaRPr>
          </a:p>
        </p:txBody>
      </p:sp>
    </p:spTree>
    <p:extLst>
      <p:ext uri="{BB962C8B-B14F-4D97-AF65-F5344CB8AC3E}">
        <p14:creationId xmlns:p14="http://schemas.microsoft.com/office/powerpoint/2010/main" val="263723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024257E-EAC3-4726-A6FE-B6F1753002E5}"/>
              </a:ext>
            </a:extLst>
          </p:cNvPr>
          <p:cNvSpPr>
            <a:spLocks noGrp="1"/>
          </p:cNvSpPr>
          <p:nvPr>
            <p:ph type="sldNum" sz="quarter" idx="16"/>
          </p:nvPr>
        </p:nvSpPr>
        <p:spPr/>
        <p:txBody>
          <a:bodyPr/>
          <a:lstStyle/>
          <a:p>
            <a:fld id="{17CE31EA-825F-7848-8941-1BE262FCD642}" type="slidenum">
              <a:rPr lang="ro-RO" smtClean="0"/>
              <a:pPr/>
              <a:t>10</a:t>
            </a:fld>
            <a:endParaRPr lang="ro-RO" dirty="0"/>
          </a:p>
        </p:txBody>
      </p:sp>
      <p:sp>
        <p:nvSpPr>
          <p:cNvPr id="8" name="Titel 2">
            <a:extLst>
              <a:ext uri="{FF2B5EF4-FFF2-40B4-BE49-F238E27FC236}">
                <a16:creationId xmlns:a16="http://schemas.microsoft.com/office/drawing/2014/main" id="{3CC79F9D-5DB0-4850-AFB6-9D32CF4DADFB}"/>
              </a:ext>
            </a:extLst>
          </p:cNvPr>
          <p:cNvSpPr>
            <a:spLocks noGrp="1"/>
          </p:cNvSpPr>
          <p:nvPr>
            <p:ph type="ctrTitle"/>
          </p:nvPr>
        </p:nvSpPr>
        <p:spPr>
          <a:xfrm>
            <a:off x="3484563" y="541063"/>
            <a:ext cx="7058297" cy="501697"/>
          </a:xfrm>
        </p:spPr>
        <p:txBody>
          <a:bodyPr/>
          <a:lstStyle/>
          <a:p>
            <a:r>
              <a:rPr lang="de-DE" dirty="0"/>
              <a:t>German Geothermal Market Evaluation</a:t>
            </a:r>
            <a:endParaRPr lang="en-GB" dirty="0"/>
          </a:p>
        </p:txBody>
      </p:sp>
      <p:sp>
        <p:nvSpPr>
          <p:cNvPr id="12" name="Textfeld 11">
            <a:extLst>
              <a:ext uri="{FF2B5EF4-FFF2-40B4-BE49-F238E27FC236}">
                <a16:creationId xmlns:a16="http://schemas.microsoft.com/office/drawing/2014/main" id="{03AA181B-2D59-4470-9D16-E6DC9690D285}"/>
              </a:ext>
            </a:extLst>
          </p:cNvPr>
          <p:cNvSpPr txBox="1"/>
          <p:nvPr/>
        </p:nvSpPr>
        <p:spPr>
          <a:xfrm>
            <a:off x="6902244" y="1890088"/>
            <a:ext cx="4994787" cy="3416320"/>
          </a:xfrm>
          <a:prstGeom prst="rect">
            <a:avLst/>
          </a:prstGeom>
          <a:noFill/>
        </p:spPr>
        <p:txBody>
          <a:bodyPr wrap="square" rtlCol="0">
            <a:spAutoFit/>
          </a:bodyPr>
          <a:lstStyle/>
          <a:p>
            <a:r>
              <a:rPr lang="en-GB" dirty="0">
                <a:solidFill>
                  <a:srgbClr val="767171"/>
                </a:solidFill>
              </a:rPr>
              <a:t>As it could be seen from the chart, the values for CHP and DH vary. Here DH has CRI (RMS) value of </a:t>
            </a:r>
            <a:r>
              <a:rPr lang="en-GB" b="1" dirty="0">
                <a:solidFill>
                  <a:srgbClr val="767171"/>
                </a:solidFill>
              </a:rPr>
              <a:t>3,3</a:t>
            </a:r>
            <a:r>
              <a:rPr lang="en-GB" dirty="0">
                <a:solidFill>
                  <a:srgbClr val="767171"/>
                </a:solidFill>
              </a:rPr>
              <a:t> and CHP </a:t>
            </a:r>
            <a:r>
              <a:rPr lang="en-GB" b="1" dirty="0">
                <a:solidFill>
                  <a:srgbClr val="767171"/>
                </a:solidFill>
              </a:rPr>
              <a:t>2,8</a:t>
            </a:r>
            <a:r>
              <a:rPr lang="en-GB" dirty="0">
                <a:solidFill>
                  <a:srgbClr val="767171"/>
                </a:solidFill>
              </a:rPr>
              <a:t>. The highest divergence could be observed under Stakeholder Acceptance and the reason lies in direct benefit of DH plant, in contrast to CHP plants.</a:t>
            </a:r>
          </a:p>
          <a:p>
            <a:endParaRPr lang="en-GB" dirty="0">
              <a:solidFill>
                <a:srgbClr val="767171"/>
              </a:solidFill>
            </a:endParaRPr>
          </a:p>
          <a:p>
            <a:r>
              <a:rPr lang="en-GB" dirty="0">
                <a:solidFill>
                  <a:srgbClr val="767171"/>
                </a:solidFill>
              </a:rPr>
              <a:t>In addition, the negative experience with micro-seismic activity in immediate vicinity the CHP plant further deteriorates the readiness level of the community to accept this technology.</a:t>
            </a:r>
          </a:p>
        </p:txBody>
      </p:sp>
      <p:grpSp>
        <p:nvGrpSpPr>
          <p:cNvPr id="18" name="Gruppieren 17">
            <a:extLst>
              <a:ext uri="{FF2B5EF4-FFF2-40B4-BE49-F238E27FC236}">
                <a16:creationId xmlns:a16="http://schemas.microsoft.com/office/drawing/2014/main" id="{8F582F85-8C6B-45DC-A9A4-2512F5F4F5B2}"/>
              </a:ext>
            </a:extLst>
          </p:cNvPr>
          <p:cNvGrpSpPr/>
          <p:nvPr/>
        </p:nvGrpSpPr>
        <p:grpSpPr>
          <a:xfrm>
            <a:off x="182363" y="5792556"/>
            <a:ext cx="2619082" cy="1019635"/>
            <a:chOff x="187656" y="5688277"/>
            <a:chExt cx="2619082" cy="1019635"/>
          </a:xfrm>
        </p:grpSpPr>
        <p:sp>
          <p:nvSpPr>
            <p:cNvPr id="19" name="Ellipse 18">
              <a:extLst>
                <a:ext uri="{FF2B5EF4-FFF2-40B4-BE49-F238E27FC236}">
                  <a16:creationId xmlns:a16="http://schemas.microsoft.com/office/drawing/2014/main" id="{62B2A955-5CFD-44BB-B747-6F9E7696B6DC}"/>
                </a:ext>
              </a:extLst>
            </p:cNvPr>
            <p:cNvSpPr/>
            <p:nvPr/>
          </p:nvSpPr>
          <p:spPr>
            <a:xfrm>
              <a:off x="187656" y="6325527"/>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feld 19">
              <a:extLst>
                <a:ext uri="{FF2B5EF4-FFF2-40B4-BE49-F238E27FC236}">
                  <a16:creationId xmlns:a16="http://schemas.microsoft.com/office/drawing/2014/main" id="{3A944638-0892-4AF5-8855-6E5F63E4082C}"/>
                </a:ext>
              </a:extLst>
            </p:cNvPr>
            <p:cNvSpPr txBox="1"/>
            <p:nvPr/>
          </p:nvSpPr>
          <p:spPr>
            <a:xfrm>
              <a:off x="762589" y="6301915"/>
              <a:ext cx="2044149" cy="369332"/>
            </a:xfrm>
            <a:prstGeom prst="rect">
              <a:avLst/>
            </a:prstGeom>
            <a:noFill/>
          </p:spPr>
          <p:txBody>
            <a:bodyPr wrap="none" rtlCol="0">
              <a:spAutoFit/>
            </a:bodyPr>
            <a:lstStyle/>
            <a:p>
              <a:r>
                <a:rPr lang="de-DE" dirty="0">
                  <a:solidFill>
                    <a:srgbClr val="767171"/>
                  </a:solidFill>
                </a:rPr>
                <a:t>Power Generation</a:t>
              </a:r>
              <a:endParaRPr lang="en-GB" dirty="0">
                <a:solidFill>
                  <a:srgbClr val="767171"/>
                </a:solidFill>
              </a:endParaRPr>
            </a:p>
          </p:txBody>
        </p:sp>
        <p:sp>
          <p:nvSpPr>
            <p:cNvPr id="21" name="Ellipse 20">
              <a:extLst>
                <a:ext uri="{FF2B5EF4-FFF2-40B4-BE49-F238E27FC236}">
                  <a16:creationId xmlns:a16="http://schemas.microsoft.com/office/drawing/2014/main" id="{07D58870-043C-400C-8172-86B43B0D0EEB}"/>
                </a:ext>
              </a:extLst>
            </p:cNvPr>
            <p:cNvSpPr/>
            <p:nvPr/>
          </p:nvSpPr>
          <p:spPr>
            <a:xfrm>
              <a:off x="187657" y="5688277"/>
              <a:ext cx="382385" cy="38238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feld 21">
              <a:extLst>
                <a:ext uri="{FF2B5EF4-FFF2-40B4-BE49-F238E27FC236}">
                  <a16:creationId xmlns:a16="http://schemas.microsoft.com/office/drawing/2014/main" id="{AE935FBB-D71B-4B2A-9A64-D5E3B7C2498B}"/>
                </a:ext>
              </a:extLst>
            </p:cNvPr>
            <p:cNvSpPr txBox="1"/>
            <p:nvPr/>
          </p:nvSpPr>
          <p:spPr>
            <a:xfrm>
              <a:off x="762589" y="5688277"/>
              <a:ext cx="1749197" cy="369332"/>
            </a:xfrm>
            <a:prstGeom prst="rect">
              <a:avLst/>
            </a:prstGeom>
            <a:noFill/>
          </p:spPr>
          <p:txBody>
            <a:bodyPr wrap="none" rtlCol="0">
              <a:spAutoFit/>
            </a:bodyPr>
            <a:lstStyle/>
            <a:p>
              <a:r>
                <a:rPr lang="de-DE" dirty="0" err="1">
                  <a:solidFill>
                    <a:srgbClr val="767171"/>
                  </a:solidFill>
                </a:rPr>
                <a:t>District</a:t>
              </a:r>
              <a:r>
                <a:rPr lang="de-DE" dirty="0">
                  <a:solidFill>
                    <a:srgbClr val="767171"/>
                  </a:solidFill>
                </a:rPr>
                <a:t> </a:t>
              </a:r>
              <a:r>
                <a:rPr lang="de-DE" dirty="0" err="1">
                  <a:solidFill>
                    <a:srgbClr val="767171"/>
                  </a:solidFill>
                </a:rPr>
                <a:t>Heating</a:t>
              </a:r>
              <a:endParaRPr lang="en-GB" dirty="0">
                <a:solidFill>
                  <a:srgbClr val="767171"/>
                </a:solidFill>
              </a:endParaRPr>
            </a:p>
          </p:txBody>
        </p:sp>
      </p:grpSp>
      <p:grpSp>
        <p:nvGrpSpPr>
          <p:cNvPr id="61" name="Gruppieren 60">
            <a:extLst>
              <a:ext uri="{FF2B5EF4-FFF2-40B4-BE49-F238E27FC236}">
                <a16:creationId xmlns:a16="http://schemas.microsoft.com/office/drawing/2014/main" id="{E487FB73-CADB-4276-9B7A-FB5C8C5AF0BC}"/>
              </a:ext>
            </a:extLst>
          </p:cNvPr>
          <p:cNvGrpSpPr/>
          <p:nvPr/>
        </p:nvGrpSpPr>
        <p:grpSpPr>
          <a:xfrm>
            <a:off x="294969" y="1517650"/>
            <a:ext cx="5655310" cy="3822700"/>
            <a:chOff x="294969" y="1517650"/>
            <a:chExt cx="5655310" cy="3822700"/>
          </a:xfrm>
        </p:grpSpPr>
        <p:pic>
          <p:nvPicPr>
            <p:cNvPr id="23" name="Grafik 22">
              <a:extLst>
                <a:ext uri="{FF2B5EF4-FFF2-40B4-BE49-F238E27FC236}">
                  <a16:creationId xmlns:a16="http://schemas.microsoft.com/office/drawing/2014/main" id="{38B94370-4887-4A46-AB74-ED5F59A21530}"/>
                </a:ext>
              </a:extLst>
            </p:cNvPr>
            <p:cNvPicPr/>
            <p:nvPr/>
          </p:nvPicPr>
          <p:blipFill>
            <a:blip r:embed="rId2"/>
            <a:stretch>
              <a:fillRect/>
            </a:stretch>
          </p:blipFill>
          <p:spPr>
            <a:xfrm>
              <a:off x="294969" y="1517650"/>
              <a:ext cx="5655310" cy="3822700"/>
            </a:xfrm>
            <a:prstGeom prst="rect">
              <a:avLst/>
            </a:prstGeom>
          </p:spPr>
        </p:pic>
        <p:sp>
          <p:nvSpPr>
            <p:cNvPr id="42" name="Ellipse 41">
              <a:extLst>
                <a:ext uri="{FF2B5EF4-FFF2-40B4-BE49-F238E27FC236}">
                  <a16:creationId xmlns:a16="http://schemas.microsoft.com/office/drawing/2014/main" id="{C5EC5E9A-9259-4F3B-9C06-BBA57C9423AF}"/>
                </a:ext>
              </a:extLst>
            </p:cNvPr>
            <p:cNvSpPr/>
            <p:nvPr/>
          </p:nvSpPr>
          <p:spPr>
            <a:xfrm>
              <a:off x="2369182" y="370332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llipse 42">
              <a:extLst>
                <a:ext uri="{FF2B5EF4-FFF2-40B4-BE49-F238E27FC236}">
                  <a16:creationId xmlns:a16="http://schemas.microsoft.com/office/drawing/2014/main" id="{7A253FE3-E627-4EF2-8DEF-558B6A4A95AA}"/>
                </a:ext>
              </a:extLst>
            </p:cNvPr>
            <p:cNvSpPr/>
            <p:nvPr/>
          </p:nvSpPr>
          <p:spPr>
            <a:xfrm>
              <a:off x="1936922" y="342900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a:extLst>
                <a:ext uri="{FF2B5EF4-FFF2-40B4-BE49-F238E27FC236}">
                  <a16:creationId xmlns:a16="http://schemas.microsoft.com/office/drawing/2014/main" id="{D42E9087-9CE9-4C82-B3FA-0F67CD87282C}"/>
                </a:ext>
              </a:extLst>
            </p:cNvPr>
            <p:cNvSpPr/>
            <p:nvPr/>
          </p:nvSpPr>
          <p:spPr>
            <a:xfrm>
              <a:off x="2801442" y="3703319"/>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llipse 44">
              <a:extLst>
                <a:ext uri="{FF2B5EF4-FFF2-40B4-BE49-F238E27FC236}">
                  <a16:creationId xmlns:a16="http://schemas.microsoft.com/office/drawing/2014/main" id="{5298A750-1BDC-47B9-A40B-EEDDC5BBFD0D}"/>
                </a:ext>
              </a:extLst>
            </p:cNvPr>
            <p:cNvSpPr/>
            <p:nvPr/>
          </p:nvSpPr>
          <p:spPr>
            <a:xfrm>
              <a:off x="3233702" y="395270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a:extLst>
                <a:ext uri="{FF2B5EF4-FFF2-40B4-BE49-F238E27FC236}">
                  <a16:creationId xmlns:a16="http://schemas.microsoft.com/office/drawing/2014/main" id="{F36B7458-46B0-4862-A055-DFBBBE70FFBB}"/>
                </a:ext>
              </a:extLst>
            </p:cNvPr>
            <p:cNvSpPr/>
            <p:nvPr/>
          </p:nvSpPr>
          <p:spPr>
            <a:xfrm>
              <a:off x="4113062" y="370331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a:extLst>
                <a:ext uri="{FF2B5EF4-FFF2-40B4-BE49-F238E27FC236}">
                  <a16:creationId xmlns:a16="http://schemas.microsoft.com/office/drawing/2014/main" id="{D2AD572E-D451-4416-B322-60E532E44995}"/>
                </a:ext>
              </a:extLst>
            </p:cNvPr>
            <p:cNvSpPr/>
            <p:nvPr/>
          </p:nvSpPr>
          <p:spPr>
            <a:xfrm>
              <a:off x="4545322" y="392942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a:extLst>
                <a:ext uri="{FF2B5EF4-FFF2-40B4-BE49-F238E27FC236}">
                  <a16:creationId xmlns:a16="http://schemas.microsoft.com/office/drawing/2014/main" id="{F66C9EE0-74F2-4AA2-8655-B87840E8A866}"/>
                </a:ext>
              </a:extLst>
            </p:cNvPr>
            <p:cNvSpPr/>
            <p:nvPr/>
          </p:nvSpPr>
          <p:spPr>
            <a:xfrm>
              <a:off x="4982369" y="392942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a:extLst>
                <a:ext uri="{FF2B5EF4-FFF2-40B4-BE49-F238E27FC236}">
                  <a16:creationId xmlns:a16="http://schemas.microsoft.com/office/drawing/2014/main" id="{4105C6A9-E5B0-457F-A036-7F91253E5B98}"/>
                </a:ext>
              </a:extLst>
            </p:cNvPr>
            <p:cNvSpPr/>
            <p:nvPr/>
          </p:nvSpPr>
          <p:spPr>
            <a:xfrm>
              <a:off x="4108035" y="3929420"/>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llipse 50">
              <a:extLst>
                <a:ext uri="{FF2B5EF4-FFF2-40B4-BE49-F238E27FC236}">
                  <a16:creationId xmlns:a16="http://schemas.microsoft.com/office/drawing/2014/main" id="{73E2A3F5-5797-4F4F-B5A8-D61020A720C0}"/>
                </a:ext>
              </a:extLst>
            </p:cNvPr>
            <p:cNvSpPr/>
            <p:nvPr/>
          </p:nvSpPr>
          <p:spPr>
            <a:xfrm>
              <a:off x="3233701" y="4156359"/>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a:extLst>
                <a:ext uri="{FF2B5EF4-FFF2-40B4-BE49-F238E27FC236}">
                  <a16:creationId xmlns:a16="http://schemas.microsoft.com/office/drawing/2014/main" id="{28046688-A747-47B1-AFC3-98951381D4C9}"/>
                </a:ext>
              </a:extLst>
            </p:cNvPr>
            <p:cNvSpPr/>
            <p:nvPr/>
          </p:nvSpPr>
          <p:spPr>
            <a:xfrm>
              <a:off x="2791628" y="3919444"/>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a:extLst>
                <a:ext uri="{FF2B5EF4-FFF2-40B4-BE49-F238E27FC236}">
                  <a16:creationId xmlns:a16="http://schemas.microsoft.com/office/drawing/2014/main" id="{9864BEAB-9D54-4AD3-943D-D1220A3A4681}"/>
                </a:ext>
              </a:extLst>
            </p:cNvPr>
            <p:cNvSpPr/>
            <p:nvPr/>
          </p:nvSpPr>
          <p:spPr>
            <a:xfrm>
              <a:off x="2369181" y="4162172"/>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ehne 56">
              <a:extLst>
                <a:ext uri="{FF2B5EF4-FFF2-40B4-BE49-F238E27FC236}">
                  <a16:creationId xmlns:a16="http://schemas.microsoft.com/office/drawing/2014/main" id="{7EF6517F-C381-4D6E-8BFC-5DAFDD807A54}"/>
                </a:ext>
              </a:extLst>
            </p:cNvPr>
            <p:cNvSpPr/>
            <p:nvPr/>
          </p:nvSpPr>
          <p:spPr>
            <a:xfrm>
              <a:off x="1941949" y="3429000"/>
              <a:ext cx="382385" cy="382385"/>
            </a:xfrm>
            <a:prstGeom prst="chord">
              <a:avLst>
                <a:gd name="adj1" fmla="val 5459913"/>
                <a:gd name="adj2" fmla="val 162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a:extLst>
                <a:ext uri="{FF2B5EF4-FFF2-40B4-BE49-F238E27FC236}">
                  <a16:creationId xmlns:a16="http://schemas.microsoft.com/office/drawing/2014/main" id="{2E8C17B6-358C-4DD4-8A7F-80401A5EF98B}"/>
                </a:ext>
              </a:extLst>
            </p:cNvPr>
            <p:cNvSpPr/>
            <p:nvPr/>
          </p:nvSpPr>
          <p:spPr>
            <a:xfrm>
              <a:off x="3675774" y="3950199"/>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ehne 58">
              <a:extLst>
                <a:ext uri="{FF2B5EF4-FFF2-40B4-BE49-F238E27FC236}">
                  <a16:creationId xmlns:a16="http://schemas.microsoft.com/office/drawing/2014/main" id="{77EDF9B7-D7F8-4B76-9CFC-DC5AD91EC4B2}"/>
                </a:ext>
              </a:extLst>
            </p:cNvPr>
            <p:cNvSpPr/>
            <p:nvPr/>
          </p:nvSpPr>
          <p:spPr>
            <a:xfrm>
              <a:off x="3659434" y="3948677"/>
              <a:ext cx="382385" cy="382385"/>
            </a:xfrm>
            <a:prstGeom prst="chord">
              <a:avLst>
                <a:gd name="adj1" fmla="val 5459913"/>
                <a:gd name="adj2" fmla="val 162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a:extLst>
                <a:ext uri="{FF2B5EF4-FFF2-40B4-BE49-F238E27FC236}">
                  <a16:creationId xmlns:a16="http://schemas.microsoft.com/office/drawing/2014/main" id="{17EA7FA9-105F-4CE8-ABCD-B4A9A1E5BF5A}"/>
                </a:ext>
              </a:extLst>
            </p:cNvPr>
            <p:cNvSpPr/>
            <p:nvPr/>
          </p:nvSpPr>
          <p:spPr>
            <a:xfrm>
              <a:off x="4545322" y="4156359"/>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llipse 62">
              <a:extLst>
                <a:ext uri="{FF2B5EF4-FFF2-40B4-BE49-F238E27FC236}">
                  <a16:creationId xmlns:a16="http://schemas.microsoft.com/office/drawing/2014/main" id="{17FA315F-1B73-4760-978F-0511D0E79A7C}"/>
                </a:ext>
              </a:extLst>
            </p:cNvPr>
            <p:cNvSpPr/>
            <p:nvPr/>
          </p:nvSpPr>
          <p:spPr>
            <a:xfrm>
              <a:off x="4966027" y="4156359"/>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461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A04A8C3-1623-45FD-A476-B43F21804BA0}"/>
              </a:ext>
            </a:extLst>
          </p:cNvPr>
          <p:cNvPicPr/>
          <p:nvPr/>
        </p:nvPicPr>
        <p:blipFill>
          <a:blip r:embed="rId2"/>
          <a:stretch>
            <a:fillRect/>
          </a:stretch>
        </p:blipFill>
        <p:spPr>
          <a:xfrm>
            <a:off x="205419" y="1540857"/>
            <a:ext cx="5744860" cy="3921646"/>
          </a:xfrm>
          <a:prstGeom prst="rect">
            <a:avLst/>
          </a:prstGeom>
        </p:spPr>
      </p:pic>
      <p:sp>
        <p:nvSpPr>
          <p:cNvPr id="2" name="Textplatzhalter 1">
            <a:extLst>
              <a:ext uri="{FF2B5EF4-FFF2-40B4-BE49-F238E27FC236}">
                <a16:creationId xmlns:a16="http://schemas.microsoft.com/office/drawing/2014/main" id="{2D69E5CB-1195-4057-AC62-1D5478F6B639}"/>
              </a:ext>
            </a:extLst>
          </p:cNvPr>
          <p:cNvSpPr>
            <a:spLocks noGrp="1"/>
          </p:cNvSpPr>
          <p:nvPr>
            <p:ph type="body" sz="quarter" idx="14"/>
          </p:nvPr>
        </p:nvSpPr>
        <p:spPr/>
        <p:txBody>
          <a:bodyPr/>
          <a:lstStyle/>
          <a:p>
            <a:endParaRPr lang="en-GB"/>
          </a:p>
        </p:txBody>
      </p:sp>
      <p:sp>
        <p:nvSpPr>
          <p:cNvPr id="5" name="Foliennummernplatzhalter 4">
            <a:extLst>
              <a:ext uri="{FF2B5EF4-FFF2-40B4-BE49-F238E27FC236}">
                <a16:creationId xmlns:a16="http://schemas.microsoft.com/office/drawing/2014/main" id="{D1333AF2-3953-4590-949F-3E7661A33A7A}"/>
              </a:ext>
            </a:extLst>
          </p:cNvPr>
          <p:cNvSpPr>
            <a:spLocks noGrp="1"/>
          </p:cNvSpPr>
          <p:nvPr>
            <p:ph type="sldNum" sz="quarter" idx="16"/>
          </p:nvPr>
        </p:nvSpPr>
        <p:spPr/>
        <p:txBody>
          <a:bodyPr/>
          <a:lstStyle/>
          <a:p>
            <a:fld id="{17CE31EA-825F-7848-8941-1BE262FCD642}" type="slidenum">
              <a:rPr lang="ro-RO" smtClean="0"/>
              <a:pPr/>
              <a:t>11</a:t>
            </a:fld>
            <a:endParaRPr lang="ro-RO" dirty="0"/>
          </a:p>
        </p:txBody>
      </p:sp>
      <p:sp>
        <p:nvSpPr>
          <p:cNvPr id="15" name="Textfeld 14">
            <a:extLst>
              <a:ext uri="{FF2B5EF4-FFF2-40B4-BE49-F238E27FC236}">
                <a16:creationId xmlns:a16="http://schemas.microsoft.com/office/drawing/2014/main" id="{3E4D64E2-5914-4E30-A5D8-50A7957B24E2}"/>
              </a:ext>
            </a:extLst>
          </p:cNvPr>
          <p:cNvSpPr txBox="1"/>
          <p:nvPr/>
        </p:nvSpPr>
        <p:spPr>
          <a:xfrm>
            <a:off x="6902244" y="1890088"/>
            <a:ext cx="4994787" cy="3139321"/>
          </a:xfrm>
          <a:prstGeom prst="rect">
            <a:avLst/>
          </a:prstGeom>
          <a:noFill/>
        </p:spPr>
        <p:txBody>
          <a:bodyPr wrap="square" rtlCol="0">
            <a:spAutoFit/>
          </a:bodyPr>
          <a:lstStyle/>
          <a:p>
            <a:r>
              <a:rPr lang="en-GB" dirty="0">
                <a:solidFill>
                  <a:srgbClr val="767171"/>
                </a:solidFill>
              </a:rPr>
              <a:t>Unlike the evaluations, received from Germany and France, in case of Turkey, due to the climate conditions and presence of medium to enthalpy high, the geothermal energy is primarily used for Power generation. </a:t>
            </a:r>
          </a:p>
          <a:p>
            <a:endParaRPr lang="en-GB" dirty="0">
              <a:solidFill>
                <a:srgbClr val="767171"/>
              </a:solidFill>
            </a:endParaRPr>
          </a:p>
          <a:p>
            <a:r>
              <a:rPr lang="en-GB" dirty="0">
                <a:solidFill>
                  <a:srgbClr val="767171"/>
                </a:solidFill>
              </a:rPr>
              <a:t>As one of the reliable sources of electricity, the government has promoted its utilization, thereby the CHP CRI evaluation are highest among all the partner countries. The CRI RMS value for Aegean Region is equal to </a:t>
            </a:r>
            <a:r>
              <a:rPr lang="en-GB" b="1" dirty="0">
                <a:solidFill>
                  <a:srgbClr val="767171"/>
                </a:solidFill>
              </a:rPr>
              <a:t>3,7</a:t>
            </a:r>
            <a:r>
              <a:rPr lang="en-GB" dirty="0">
                <a:solidFill>
                  <a:srgbClr val="767171"/>
                </a:solidFill>
              </a:rPr>
              <a:t>.</a:t>
            </a:r>
          </a:p>
        </p:txBody>
      </p:sp>
      <p:sp>
        <p:nvSpPr>
          <p:cNvPr id="16" name="Titel 2">
            <a:extLst>
              <a:ext uri="{FF2B5EF4-FFF2-40B4-BE49-F238E27FC236}">
                <a16:creationId xmlns:a16="http://schemas.microsoft.com/office/drawing/2014/main" id="{6554B756-8DAA-4ACE-AA11-02CBBEB03FDE}"/>
              </a:ext>
            </a:extLst>
          </p:cNvPr>
          <p:cNvSpPr>
            <a:spLocks noGrp="1"/>
          </p:cNvSpPr>
          <p:nvPr>
            <p:ph type="ctrTitle"/>
          </p:nvPr>
        </p:nvSpPr>
        <p:spPr>
          <a:xfrm>
            <a:off x="3484563" y="541063"/>
            <a:ext cx="7058297" cy="501697"/>
          </a:xfrm>
        </p:spPr>
        <p:txBody>
          <a:bodyPr/>
          <a:lstStyle/>
          <a:p>
            <a:r>
              <a:rPr lang="de-DE" dirty="0"/>
              <a:t>Turkish Geothermal Market Evaluation</a:t>
            </a:r>
            <a:endParaRPr lang="en-GB" dirty="0"/>
          </a:p>
        </p:txBody>
      </p:sp>
      <p:grpSp>
        <p:nvGrpSpPr>
          <p:cNvPr id="22" name="Gruppieren 21">
            <a:extLst>
              <a:ext uri="{FF2B5EF4-FFF2-40B4-BE49-F238E27FC236}">
                <a16:creationId xmlns:a16="http://schemas.microsoft.com/office/drawing/2014/main" id="{84038A46-068D-4CFB-BC10-5CCF1D60CE53}"/>
              </a:ext>
            </a:extLst>
          </p:cNvPr>
          <p:cNvGrpSpPr/>
          <p:nvPr/>
        </p:nvGrpSpPr>
        <p:grpSpPr>
          <a:xfrm>
            <a:off x="182363" y="5792556"/>
            <a:ext cx="2619082" cy="1019635"/>
            <a:chOff x="187656" y="5688277"/>
            <a:chExt cx="2619082" cy="1019635"/>
          </a:xfrm>
        </p:grpSpPr>
        <p:sp>
          <p:nvSpPr>
            <p:cNvPr id="23" name="Ellipse 22">
              <a:extLst>
                <a:ext uri="{FF2B5EF4-FFF2-40B4-BE49-F238E27FC236}">
                  <a16:creationId xmlns:a16="http://schemas.microsoft.com/office/drawing/2014/main" id="{5A05E295-AB2D-40D1-830B-C1D0E44E3CA8}"/>
                </a:ext>
              </a:extLst>
            </p:cNvPr>
            <p:cNvSpPr/>
            <p:nvPr/>
          </p:nvSpPr>
          <p:spPr>
            <a:xfrm>
              <a:off x="187656" y="6325527"/>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feld 23">
              <a:extLst>
                <a:ext uri="{FF2B5EF4-FFF2-40B4-BE49-F238E27FC236}">
                  <a16:creationId xmlns:a16="http://schemas.microsoft.com/office/drawing/2014/main" id="{78CE34F0-E971-4E63-9267-0194E4E88DFB}"/>
                </a:ext>
              </a:extLst>
            </p:cNvPr>
            <p:cNvSpPr txBox="1"/>
            <p:nvPr/>
          </p:nvSpPr>
          <p:spPr>
            <a:xfrm>
              <a:off x="762589" y="6301915"/>
              <a:ext cx="2044149" cy="369332"/>
            </a:xfrm>
            <a:prstGeom prst="rect">
              <a:avLst/>
            </a:prstGeom>
            <a:noFill/>
          </p:spPr>
          <p:txBody>
            <a:bodyPr wrap="none" rtlCol="0">
              <a:spAutoFit/>
            </a:bodyPr>
            <a:lstStyle/>
            <a:p>
              <a:r>
                <a:rPr lang="de-DE" dirty="0">
                  <a:solidFill>
                    <a:srgbClr val="767171"/>
                  </a:solidFill>
                </a:rPr>
                <a:t>Power Generation</a:t>
              </a:r>
              <a:endParaRPr lang="en-GB" dirty="0">
                <a:solidFill>
                  <a:srgbClr val="767171"/>
                </a:solidFill>
              </a:endParaRPr>
            </a:p>
          </p:txBody>
        </p:sp>
        <p:sp>
          <p:nvSpPr>
            <p:cNvPr id="25" name="Ellipse 24">
              <a:extLst>
                <a:ext uri="{FF2B5EF4-FFF2-40B4-BE49-F238E27FC236}">
                  <a16:creationId xmlns:a16="http://schemas.microsoft.com/office/drawing/2014/main" id="{FEDE3062-3C1E-4C37-B39B-0E0F0E8B369F}"/>
                </a:ext>
              </a:extLst>
            </p:cNvPr>
            <p:cNvSpPr/>
            <p:nvPr/>
          </p:nvSpPr>
          <p:spPr>
            <a:xfrm>
              <a:off x="187657" y="5688277"/>
              <a:ext cx="382385" cy="38238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feld 25">
              <a:extLst>
                <a:ext uri="{FF2B5EF4-FFF2-40B4-BE49-F238E27FC236}">
                  <a16:creationId xmlns:a16="http://schemas.microsoft.com/office/drawing/2014/main" id="{E8FFEE77-645C-43DC-80C7-3B33D88F99E3}"/>
                </a:ext>
              </a:extLst>
            </p:cNvPr>
            <p:cNvSpPr txBox="1"/>
            <p:nvPr/>
          </p:nvSpPr>
          <p:spPr>
            <a:xfrm>
              <a:off x="762589" y="5688277"/>
              <a:ext cx="1749197" cy="369332"/>
            </a:xfrm>
            <a:prstGeom prst="rect">
              <a:avLst/>
            </a:prstGeom>
            <a:noFill/>
          </p:spPr>
          <p:txBody>
            <a:bodyPr wrap="none" rtlCol="0">
              <a:spAutoFit/>
            </a:bodyPr>
            <a:lstStyle/>
            <a:p>
              <a:r>
                <a:rPr lang="de-DE" dirty="0" err="1">
                  <a:solidFill>
                    <a:srgbClr val="767171"/>
                  </a:solidFill>
                </a:rPr>
                <a:t>District</a:t>
              </a:r>
              <a:r>
                <a:rPr lang="de-DE" dirty="0">
                  <a:solidFill>
                    <a:srgbClr val="767171"/>
                  </a:solidFill>
                </a:rPr>
                <a:t> </a:t>
              </a:r>
              <a:r>
                <a:rPr lang="de-DE" dirty="0" err="1">
                  <a:solidFill>
                    <a:srgbClr val="767171"/>
                  </a:solidFill>
                </a:rPr>
                <a:t>Heating</a:t>
              </a:r>
              <a:endParaRPr lang="en-GB" dirty="0">
                <a:solidFill>
                  <a:srgbClr val="767171"/>
                </a:solidFill>
              </a:endParaRPr>
            </a:p>
          </p:txBody>
        </p:sp>
      </p:grpSp>
    </p:spTree>
    <p:extLst>
      <p:ext uri="{BB962C8B-B14F-4D97-AF65-F5344CB8AC3E}">
        <p14:creationId xmlns:p14="http://schemas.microsoft.com/office/powerpoint/2010/main" val="411428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66BE41B-E358-4B7B-8CA7-61331509C3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402" y="1494966"/>
            <a:ext cx="5827222" cy="3972494"/>
          </a:xfrm>
          <a:prstGeom prst="rect">
            <a:avLst/>
          </a:prstGeom>
          <a:noFill/>
          <a:ln>
            <a:noFill/>
          </a:ln>
        </p:spPr>
      </p:pic>
      <p:sp>
        <p:nvSpPr>
          <p:cNvPr id="2" name="Textplatzhalter 1">
            <a:extLst>
              <a:ext uri="{FF2B5EF4-FFF2-40B4-BE49-F238E27FC236}">
                <a16:creationId xmlns:a16="http://schemas.microsoft.com/office/drawing/2014/main" id="{75168693-1E2A-4968-ACD5-323737090038}"/>
              </a:ext>
            </a:extLst>
          </p:cNvPr>
          <p:cNvSpPr>
            <a:spLocks noGrp="1"/>
          </p:cNvSpPr>
          <p:nvPr>
            <p:ph type="body" sz="quarter" idx="14"/>
          </p:nvPr>
        </p:nvSpPr>
        <p:spPr/>
        <p:txBody>
          <a:bodyPr/>
          <a:lstStyle/>
          <a:p>
            <a:endParaRPr lang="en-GB"/>
          </a:p>
        </p:txBody>
      </p:sp>
      <p:sp>
        <p:nvSpPr>
          <p:cNvPr id="5" name="Foliennummernplatzhalter 4">
            <a:extLst>
              <a:ext uri="{FF2B5EF4-FFF2-40B4-BE49-F238E27FC236}">
                <a16:creationId xmlns:a16="http://schemas.microsoft.com/office/drawing/2014/main" id="{2E3E0CD6-0AFE-4A7B-A944-60624C870280}"/>
              </a:ext>
            </a:extLst>
          </p:cNvPr>
          <p:cNvSpPr>
            <a:spLocks noGrp="1"/>
          </p:cNvSpPr>
          <p:nvPr>
            <p:ph type="sldNum" sz="quarter" idx="16"/>
          </p:nvPr>
        </p:nvSpPr>
        <p:spPr/>
        <p:txBody>
          <a:bodyPr/>
          <a:lstStyle/>
          <a:p>
            <a:fld id="{17CE31EA-825F-7848-8941-1BE262FCD642}" type="slidenum">
              <a:rPr lang="ro-RO" smtClean="0"/>
              <a:pPr/>
              <a:t>12</a:t>
            </a:fld>
            <a:endParaRPr lang="ro-RO" dirty="0"/>
          </a:p>
        </p:txBody>
      </p:sp>
      <p:sp>
        <p:nvSpPr>
          <p:cNvPr id="9" name="Textfeld 8">
            <a:extLst>
              <a:ext uri="{FF2B5EF4-FFF2-40B4-BE49-F238E27FC236}">
                <a16:creationId xmlns:a16="http://schemas.microsoft.com/office/drawing/2014/main" id="{14960136-FE28-474B-A5DD-BFC9B8EF0D9F}"/>
              </a:ext>
            </a:extLst>
          </p:cNvPr>
          <p:cNvSpPr txBox="1"/>
          <p:nvPr/>
        </p:nvSpPr>
        <p:spPr>
          <a:xfrm>
            <a:off x="6902244" y="1890088"/>
            <a:ext cx="4994787" cy="2308324"/>
          </a:xfrm>
          <a:prstGeom prst="rect">
            <a:avLst/>
          </a:prstGeom>
          <a:noFill/>
        </p:spPr>
        <p:txBody>
          <a:bodyPr wrap="square" rtlCol="0">
            <a:spAutoFit/>
          </a:bodyPr>
          <a:lstStyle/>
          <a:p>
            <a:r>
              <a:rPr lang="en-GB" dirty="0">
                <a:solidFill>
                  <a:srgbClr val="767171"/>
                </a:solidFill>
              </a:rPr>
              <a:t>The situation in Poland is opposite to one in Turkey. Due having middle to low enthalpy reservoirs the primary geothermal application is district heating. </a:t>
            </a:r>
          </a:p>
          <a:p>
            <a:endParaRPr lang="en-GB" dirty="0">
              <a:solidFill>
                <a:srgbClr val="767171"/>
              </a:solidFill>
            </a:endParaRPr>
          </a:p>
          <a:p>
            <a:r>
              <a:rPr lang="en-GB" dirty="0">
                <a:solidFill>
                  <a:srgbClr val="767171"/>
                </a:solidFill>
              </a:rPr>
              <a:t>The evaluation has indicated still early stages of geothermal market development. The evaluated CRI (RMS) values is </a:t>
            </a:r>
            <a:r>
              <a:rPr lang="en-GB" b="1" dirty="0">
                <a:solidFill>
                  <a:srgbClr val="767171"/>
                </a:solidFill>
              </a:rPr>
              <a:t>2,4</a:t>
            </a:r>
            <a:r>
              <a:rPr lang="en-GB" dirty="0">
                <a:solidFill>
                  <a:srgbClr val="767171"/>
                </a:solidFill>
              </a:rPr>
              <a:t>.</a:t>
            </a:r>
          </a:p>
        </p:txBody>
      </p:sp>
      <p:sp>
        <p:nvSpPr>
          <p:cNvPr id="10" name="Titel 2">
            <a:extLst>
              <a:ext uri="{FF2B5EF4-FFF2-40B4-BE49-F238E27FC236}">
                <a16:creationId xmlns:a16="http://schemas.microsoft.com/office/drawing/2014/main" id="{A05214C4-505B-4982-BC86-DDB115B0EAA4}"/>
              </a:ext>
            </a:extLst>
          </p:cNvPr>
          <p:cNvSpPr txBox="1">
            <a:spLocks/>
          </p:cNvSpPr>
          <p:nvPr/>
        </p:nvSpPr>
        <p:spPr>
          <a:xfrm>
            <a:off x="3484563" y="541063"/>
            <a:ext cx="7058297" cy="501697"/>
          </a:xfrm>
          <a:prstGeom prst="rect">
            <a:avLst/>
          </a:prstGeom>
        </p:spPr>
        <p:txBody>
          <a:bodyPr anchor="ctr"/>
          <a:lstStyle>
            <a:lvl1pPr algn="l" defTabSz="914400" rtl="0" eaLnBrk="1" latinLnBrk="0" hangingPunct="1">
              <a:lnSpc>
                <a:spcPct val="90000"/>
              </a:lnSpc>
              <a:spcBef>
                <a:spcPct val="0"/>
              </a:spcBef>
              <a:buNone/>
              <a:defRPr sz="2400" b="1" kern="1200">
                <a:solidFill>
                  <a:srgbClr val="EBB86E"/>
                </a:solidFill>
                <a:latin typeface="Arial" panose="020B0604020202020204" pitchFamily="34" charset="0"/>
                <a:ea typeface="+mj-ea"/>
                <a:cs typeface="Arial" panose="020B0604020202020204" pitchFamily="34" charset="0"/>
              </a:defRPr>
            </a:lvl1pPr>
          </a:lstStyle>
          <a:p>
            <a:r>
              <a:rPr lang="de-DE" dirty="0" err="1"/>
              <a:t>Polish</a:t>
            </a:r>
            <a:r>
              <a:rPr lang="de-DE" dirty="0"/>
              <a:t> Geothermal Market Evaluation</a:t>
            </a:r>
            <a:endParaRPr lang="en-GB" dirty="0"/>
          </a:p>
        </p:txBody>
      </p:sp>
      <p:grpSp>
        <p:nvGrpSpPr>
          <p:cNvPr id="17" name="Gruppieren 16">
            <a:extLst>
              <a:ext uri="{FF2B5EF4-FFF2-40B4-BE49-F238E27FC236}">
                <a16:creationId xmlns:a16="http://schemas.microsoft.com/office/drawing/2014/main" id="{65DF1562-8CFA-4B27-9AA4-78C6843048D8}"/>
              </a:ext>
            </a:extLst>
          </p:cNvPr>
          <p:cNvGrpSpPr/>
          <p:nvPr/>
        </p:nvGrpSpPr>
        <p:grpSpPr>
          <a:xfrm>
            <a:off x="182363" y="5792556"/>
            <a:ext cx="2619082" cy="1019635"/>
            <a:chOff x="187656" y="5688277"/>
            <a:chExt cx="2619082" cy="1019635"/>
          </a:xfrm>
        </p:grpSpPr>
        <p:sp>
          <p:nvSpPr>
            <p:cNvPr id="18" name="Ellipse 17">
              <a:extLst>
                <a:ext uri="{FF2B5EF4-FFF2-40B4-BE49-F238E27FC236}">
                  <a16:creationId xmlns:a16="http://schemas.microsoft.com/office/drawing/2014/main" id="{ADAFB0EC-C0AF-4D98-8109-F12913385213}"/>
                </a:ext>
              </a:extLst>
            </p:cNvPr>
            <p:cNvSpPr/>
            <p:nvPr/>
          </p:nvSpPr>
          <p:spPr>
            <a:xfrm>
              <a:off x="187656" y="6325527"/>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feld 18">
              <a:extLst>
                <a:ext uri="{FF2B5EF4-FFF2-40B4-BE49-F238E27FC236}">
                  <a16:creationId xmlns:a16="http://schemas.microsoft.com/office/drawing/2014/main" id="{1D74A76A-BC8A-4A5A-9D5A-9C40400B5D43}"/>
                </a:ext>
              </a:extLst>
            </p:cNvPr>
            <p:cNvSpPr txBox="1"/>
            <p:nvPr/>
          </p:nvSpPr>
          <p:spPr>
            <a:xfrm>
              <a:off x="762589" y="6301915"/>
              <a:ext cx="2044149" cy="369332"/>
            </a:xfrm>
            <a:prstGeom prst="rect">
              <a:avLst/>
            </a:prstGeom>
            <a:noFill/>
          </p:spPr>
          <p:txBody>
            <a:bodyPr wrap="none" rtlCol="0">
              <a:spAutoFit/>
            </a:bodyPr>
            <a:lstStyle/>
            <a:p>
              <a:r>
                <a:rPr lang="de-DE" dirty="0">
                  <a:solidFill>
                    <a:srgbClr val="767171"/>
                  </a:solidFill>
                </a:rPr>
                <a:t>Power Generation</a:t>
              </a:r>
              <a:endParaRPr lang="en-GB" dirty="0">
                <a:solidFill>
                  <a:srgbClr val="767171"/>
                </a:solidFill>
              </a:endParaRPr>
            </a:p>
          </p:txBody>
        </p:sp>
        <p:sp>
          <p:nvSpPr>
            <p:cNvPr id="20" name="Ellipse 19">
              <a:extLst>
                <a:ext uri="{FF2B5EF4-FFF2-40B4-BE49-F238E27FC236}">
                  <a16:creationId xmlns:a16="http://schemas.microsoft.com/office/drawing/2014/main" id="{9D7EBFFE-4B45-43DE-AD17-54B9E6968A54}"/>
                </a:ext>
              </a:extLst>
            </p:cNvPr>
            <p:cNvSpPr/>
            <p:nvPr/>
          </p:nvSpPr>
          <p:spPr>
            <a:xfrm>
              <a:off x="187657" y="5688277"/>
              <a:ext cx="382385" cy="38238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feld 20">
              <a:extLst>
                <a:ext uri="{FF2B5EF4-FFF2-40B4-BE49-F238E27FC236}">
                  <a16:creationId xmlns:a16="http://schemas.microsoft.com/office/drawing/2014/main" id="{F5C8807B-64AC-4186-A9AA-BC06C3FA9BB1}"/>
                </a:ext>
              </a:extLst>
            </p:cNvPr>
            <p:cNvSpPr txBox="1"/>
            <p:nvPr/>
          </p:nvSpPr>
          <p:spPr>
            <a:xfrm>
              <a:off x="762589" y="5688277"/>
              <a:ext cx="1749197" cy="369332"/>
            </a:xfrm>
            <a:prstGeom prst="rect">
              <a:avLst/>
            </a:prstGeom>
            <a:noFill/>
          </p:spPr>
          <p:txBody>
            <a:bodyPr wrap="none" rtlCol="0">
              <a:spAutoFit/>
            </a:bodyPr>
            <a:lstStyle/>
            <a:p>
              <a:r>
                <a:rPr lang="de-DE" dirty="0" err="1">
                  <a:solidFill>
                    <a:srgbClr val="767171"/>
                  </a:solidFill>
                </a:rPr>
                <a:t>District</a:t>
              </a:r>
              <a:r>
                <a:rPr lang="de-DE" dirty="0">
                  <a:solidFill>
                    <a:srgbClr val="767171"/>
                  </a:solidFill>
                </a:rPr>
                <a:t> </a:t>
              </a:r>
              <a:r>
                <a:rPr lang="de-DE" dirty="0" err="1">
                  <a:solidFill>
                    <a:srgbClr val="767171"/>
                  </a:solidFill>
                </a:rPr>
                <a:t>Heating</a:t>
              </a:r>
              <a:endParaRPr lang="en-GB" dirty="0">
                <a:solidFill>
                  <a:srgbClr val="767171"/>
                </a:solidFill>
              </a:endParaRPr>
            </a:p>
          </p:txBody>
        </p:sp>
      </p:grpSp>
    </p:spTree>
    <p:extLst>
      <p:ext uri="{BB962C8B-B14F-4D97-AF65-F5344CB8AC3E}">
        <p14:creationId xmlns:p14="http://schemas.microsoft.com/office/powerpoint/2010/main" val="66904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168693-1E2A-4968-ACD5-323737090038}"/>
              </a:ext>
            </a:extLst>
          </p:cNvPr>
          <p:cNvSpPr>
            <a:spLocks noGrp="1"/>
          </p:cNvSpPr>
          <p:nvPr>
            <p:ph type="body" sz="quarter" idx="14"/>
          </p:nvPr>
        </p:nvSpPr>
        <p:spPr/>
        <p:txBody>
          <a:bodyPr/>
          <a:lstStyle/>
          <a:p>
            <a:endParaRPr lang="en-GB"/>
          </a:p>
        </p:txBody>
      </p:sp>
      <p:sp>
        <p:nvSpPr>
          <p:cNvPr id="5" name="Foliennummernplatzhalter 4">
            <a:extLst>
              <a:ext uri="{FF2B5EF4-FFF2-40B4-BE49-F238E27FC236}">
                <a16:creationId xmlns:a16="http://schemas.microsoft.com/office/drawing/2014/main" id="{2E3E0CD6-0AFE-4A7B-A944-60624C870280}"/>
              </a:ext>
            </a:extLst>
          </p:cNvPr>
          <p:cNvSpPr>
            <a:spLocks noGrp="1"/>
          </p:cNvSpPr>
          <p:nvPr>
            <p:ph type="sldNum" sz="quarter" idx="16"/>
          </p:nvPr>
        </p:nvSpPr>
        <p:spPr/>
        <p:txBody>
          <a:bodyPr/>
          <a:lstStyle/>
          <a:p>
            <a:fld id="{17CE31EA-825F-7848-8941-1BE262FCD642}" type="slidenum">
              <a:rPr lang="ro-RO" smtClean="0"/>
              <a:pPr/>
              <a:t>13</a:t>
            </a:fld>
            <a:endParaRPr lang="ro-RO" dirty="0"/>
          </a:p>
        </p:txBody>
      </p:sp>
      <p:sp>
        <p:nvSpPr>
          <p:cNvPr id="9" name="Textfeld 8">
            <a:extLst>
              <a:ext uri="{FF2B5EF4-FFF2-40B4-BE49-F238E27FC236}">
                <a16:creationId xmlns:a16="http://schemas.microsoft.com/office/drawing/2014/main" id="{14960136-FE28-474B-A5DD-BFC9B8EF0D9F}"/>
              </a:ext>
            </a:extLst>
          </p:cNvPr>
          <p:cNvSpPr txBox="1"/>
          <p:nvPr/>
        </p:nvSpPr>
        <p:spPr>
          <a:xfrm>
            <a:off x="6902244" y="1890088"/>
            <a:ext cx="4994787" cy="2585323"/>
          </a:xfrm>
          <a:prstGeom prst="rect">
            <a:avLst/>
          </a:prstGeom>
          <a:noFill/>
        </p:spPr>
        <p:txBody>
          <a:bodyPr wrap="square" rtlCol="0">
            <a:spAutoFit/>
          </a:bodyPr>
          <a:lstStyle/>
          <a:p>
            <a:r>
              <a:rPr lang="en-GB" dirty="0">
                <a:solidFill>
                  <a:srgbClr val="767171"/>
                </a:solidFill>
              </a:rPr>
              <a:t>The market conditions in Hungary could be described as uneven. The Regulatory Environment is quite high, however, other indicators are still at the early stages of the development.</a:t>
            </a:r>
            <a:br>
              <a:rPr lang="en-GB" dirty="0">
                <a:solidFill>
                  <a:srgbClr val="767171"/>
                </a:solidFill>
              </a:rPr>
            </a:br>
            <a:br>
              <a:rPr lang="en-GB" dirty="0">
                <a:solidFill>
                  <a:srgbClr val="767171"/>
                </a:solidFill>
              </a:rPr>
            </a:br>
            <a:r>
              <a:rPr lang="en-GB" dirty="0">
                <a:solidFill>
                  <a:srgbClr val="767171"/>
                </a:solidFill>
              </a:rPr>
              <a:t>The evaluated CRI (RMS) of District Heating Market value </a:t>
            </a:r>
            <a:r>
              <a:rPr lang="en-GB">
                <a:solidFill>
                  <a:srgbClr val="767171"/>
                </a:solidFill>
              </a:rPr>
              <a:t>is </a:t>
            </a:r>
            <a:r>
              <a:rPr lang="en-GB" b="1">
                <a:solidFill>
                  <a:srgbClr val="767171"/>
                </a:solidFill>
              </a:rPr>
              <a:t>2,6 </a:t>
            </a:r>
            <a:r>
              <a:rPr lang="en-GB">
                <a:solidFill>
                  <a:srgbClr val="767171"/>
                </a:solidFill>
              </a:rPr>
              <a:t>and </a:t>
            </a:r>
            <a:r>
              <a:rPr lang="en-GB" dirty="0">
                <a:solidFill>
                  <a:srgbClr val="767171"/>
                </a:solidFill>
              </a:rPr>
              <a:t>the level of Power Generation is </a:t>
            </a:r>
            <a:r>
              <a:rPr lang="en-GB" b="1" dirty="0">
                <a:solidFill>
                  <a:srgbClr val="767171"/>
                </a:solidFill>
              </a:rPr>
              <a:t>2,0</a:t>
            </a:r>
          </a:p>
        </p:txBody>
      </p:sp>
      <p:sp>
        <p:nvSpPr>
          <p:cNvPr id="10" name="Titel 2">
            <a:extLst>
              <a:ext uri="{FF2B5EF4-FFF2-40B4-BE49-F238E27FC236}">
                <a16:creationId xmlns:a16="http://schemas.microsoft.com/office/drawing/2014/main" id="{A05214C4-505B-4982-BC86-DDB115B0EAA4}"/>
              </a:ext>
            </a:extLst>
          </p:cNvPr>
          <p:cNvSpPr txBox="1">
            <a:spLocks/>
          </p:cNvSpPr>
          <p:nvPr/>
        </p:nvSpPr>
        <p:spPr>
          <a:xfrm>
            <a:off x="3484563" y="541063"/>
            <a:ext cx="7058297" cy="501697"/>
          </a:xfrm>
          <a:prstGeom prst="rect">
            <a:avLst/>
          </a:prstGeom>
        </p:spPr>
        <p:txBody>
          <a:bodyPr anchor="ctr"/>
          <a:lstStyle>
            <a:lvl1pPr algn="l" defTabSz="914400" rtl="0" eaLnBrk="1" latinLnBrk="0" hangingPunct="1">
              <a:lnSpc>
                <a:spcPct val="90000"/>
              </a:lnSpc>
              <a:spcBef>
                <a:spcPct val="0"/>
              </a:spcBef>
              <a:buNone/>
              <a:defRPr sz="2400" b="1" kern="1200">
                <a:solidFill>
                  <a:srgbClr val="EBB86E"/>
                </a:solidFill>
                <a:latin typeface="Arial" panose="020B0604020202020204" pitchFamily="34" charset="0"/>
                <a:ea typeface="+mj-ea"/>
                <a:cs typeface="Arial" panose="020B0604020202020204" pitchFamily="34" charset="0"/>
              </a:defRPr>
            </a:lvl1pPr>
          </a:lstStyle>
          <a:p>
            <a:r>
              <a:rPr lang="en-US"/>
              <a:t>Hungarian Geothermal Market Evaluation</a:t>
            </a:r>
          </a:p>
        </p:txBody>
      </p:sp>
      <p:grpSp>
        <p:nvGrpSpPr>
          <p:cNvPr id="17" name="Gruppieren 16">
            <a:extLst>
              <a:ext uri="{FF2B5EF4-FFF2-40B4-BE49-F238E27FC236}">
                <a16:creationId xmlns:a16="http://schemas.microsoft.com/office/drawing/2014/main" id="{65DF1562-8CFA-4B27-9AA4-78C6843048D8}"/>
              </a:ext>
            </a:extLst>
          </p:cNvPr>
          <p:cNvGrpSpPr/>
          <p:nvPr/>
        </p:nvGrpSpPr>
        <p:grpSpPr>
          <a:xfrm>
            <a:off x="182363" y="5792556"/>
            <a:ext cx="2619082" cy="1019635"/>
            <a:chOff x="187656" y="5688277"/>
            <a:chExt cx="2619082" cy="1019635"/>
          </a:xfrm>
        </p:grpSpPr>
        <p:sp>
          <p:nvSpPr>
            <p:cNvPr id="18" name="Ellipse 17">
              <a:extLst>
                <a:ext uri="{FF2B5EF4-FFF2-40B4-BE49-F238E27FC236}">
                  <a16:creationId xmlns:a16="http://schemas.microsoft.com/office/drawing/2014/main" id="{ADAFB0EC-C0AF-4D98-8109-F12913385213}"/>
                </a:ext>
              </a:extLst>
            </p:cNvPr>
            <p:cNvSpPr/>
            <p:nvPr/>
          </p:nvSpPr>
          <p:spPr>
            <a:xfrm>
              <a:off x="187656" y="6325527"/>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feld 18">
              <a:extLst>
                <a:ext uri="{FF2B5EF4-FFF2-40B4-BE49-F238E27FC236}">
                  <a16:creationId xmlns:a16="http://schemas.microsoft.com/office/drawing/2014/main" id="{1D74A76A-BC8A-4A5A-9D5A-9C40400B5D43}"/>
                </a:ext>
              </a:extLst>
            </p:cNvPr>
            <p:cNvSpPr txBox="1"/>
            <p:nvPr/>
          </p:nvSpPr>
          <p:spPr>
            <a:xfrm>
              <a:off x="762589" y="6301915"/>
              <a:ext cx="2044149" cy="369332"/>
            </a:xfrm>
            <a:prstGeom prst="rect">
              <a:avLst/>
            </a:prstGeom>
            <a:noFill/>
          </p:spPr>
          <p:txBody>
            <a:bodyPr wrap="none" rtlCol="0">
              <a:spAutoFit/>
            </a:bodyPr>
            <a:lstStyle/>
            <a:p>
              <a:r>
                <a:rPr lang="de-DE" dirty="0">
                  <a:solidFill>
                    <a:srgbClr val="767171"/>
                  </a:solidFill>
                </a:rPr>
                <a:t>Power Generation</a:t>
              </a:r>
              <a:endParaRPr lang="en-GB" dirty="0">
                <a:solidFill>
                  <a:srgbClr val="767171"/>
                </a:solidFill>
              </a:endParaRPr>
            </a:p>
          </p:txBody>
        </p:sp>
        <p:sp>
          <p:nvSpPr>
            <p:cNvPr id="20" name="Ellipse 19">
              <a:extLst>
                <a:ext uri="{FF2B5EF4-FFF2-40B4-BE49-F238E27FC236}">
                  <a16:creationId xmlns:a16="http://schemas.microsoft.com/office/drawing/2014/main" id="{9D7EBFFE-4B45-43DE-AD17-54B9E6968A54}"/>
                </a:ext>
              </a:extLst>
            </p:cNvPr>
            <p:cNvSpPr/>
            <p:nvPr/>
          </p:nvSpPr>
          <p:spPr>
            <a:xfrm>
              <a:off x="187657" y="5688277"/>
              <a:ext cx="382385" cy="38238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feld 20">
              <a:extLst>
                <a:ext uri="{FF2B5EF4-FFF2-40B4-BE49-F238E27FC236}">
                  <a16:creationId xmlns:a16="http://schemas.microsoft.com/office/drawing/2014/main" id="{F5C8807B-64AC-4186-A9AA-BC06C3FA9BB1}"/>
                </a:ext>
              </a:extLst>
            </p:cNvPr>
            <p:cNvSpPr txBox="1"/>
            <p:nvPr/>
          </p:nvSpPr>
          <p:spPr>
            <a:xfrm>
              <a:off x="762589" y="5688277"/>
              <a:ext cx="1749197" cy="369332"/>
            </a:xfrm>
            <a:prstGeom prst="rect">
              <a:avLst/>
            </a:prstGeom>
            <a:noFill/>
          </p:spPr>
          <p:txBody>
            <a:bodyPr wrap="none" rtlCol="0">
              <a:spAutoFit/>
            </a:bodyPr>
            <a:lstStyle/>
            <a:p>
              <a:r>
                <a:rPr lang="de-DE" dirty="0" err="1">
                  <a:solidFill>
                    <a:srgbClr val="767171"/>
                  </a:solidFill>
                </a:rPr>
                <a:t>District</a:t>
              </a:r>
              <a:r>
                <a:rPr lang="de-DE" dirty="0">
                  <a:solidFill>
                    <a:srgbClr val="767171"/>
                  </a:solidFill>
                </a:rPr>
                <a:t> </a:t>
              </a:r>
              <a:r>
                <a:rPr lang="de-DE" dirty="0" err="1">
                  <a:solidFill>
                    <a:srgbClr val="767171"/>
                  </a:solidFill>
                </a:rPr>
                <a:t>Heating</a:t>
              </a:r>
              <a:endParaRPr lang="en-GB" dirty="0">
                <a:solidFill>
                  <a:srgbClr val="767171"/>
                </a:solidFill>
              </a:endParaRPr>
            </a:p>
          </p:txBody>
        </p:sp>
      </p:grpSp>
      <p:grpSp>
        <p:nvGrpSpPr>
          <p:cNvPr id="4" name="Gruppieren 3">
            <a:extLst>
              <a:ext uri="{FF2B5EF4-FFF2-40B4-BE49-F238E27FC236}">
                <a16:creationId xmlns:a16="http://schemas.microsoft.com/office/drawing/2014/main" id="{38BF2657-BBDA-44CB-836B-B12498E526F7}"/>
              </a:ext>
            </a:extLst>
          </p:cNvPr>
          <p:cNvGrpSpPr/>
          <p:nvPr/>
        </p:nvGrpSpPr>
        <p:grpSpPr>
          <a:xfrm>
            <a:off x="260402" y="1494966"/>
            <a:ext cx="5835598" cy="3972494"/>
            <a:chOff x="260402" y="1494966"/>
            <a:chExt cx="5835598" cy="3972494"/>
          </a:xfrm>
        </p:grpSpPr>
        <p:pic>
          <p:nvPicPr>
            <p:cNvPr id="12" name="Grafik 11">
              <a:extLst>
                <a:ext uri="{FF2B5EF4-FFF2-40B4-BE49-F238E27FC236}">
                  <a16:creationId xmlns:a16="http://schemas.microsoft.com/office/drawing/2014/main" id="{8EBA8A01-CB38-4A9D-93AE-94A588B08040}"/>
                </a:ext>
              </a:extLst>
            </p:cNvPr>
            <p:cNvPicPr/>
            <p:nvPr/>
          </p:nvPicPr>
          <p:blipFill>
            <a:blip r:embed="rId2"/>
            <a:stretch>
              <a:fillRect/>
            </a:stretch>
          </p:blipFill>
          <p:spPr>
            <a:xfrm>
              <a:off x="260402" y="1494966"/>
              <a:ext cx="5835598" cy="3972494"/>
            </a:xfrm>
            <a:prstGeom prst="rect">
              <a:avLst/>
            </a:prstGeom>
          </p:spPr>
        </p:pic>
        <p:sp>
          <p:nvSpPr>
            <p:cNvPr id="3" name="Ellipse 2">
              <a:extLst>
                <a:ext uri="{FF2B5EF4-FFF2-40B4-BE49-F238E27FC236}">
                  <a16:creationId xmlns:a16="http://schemas.microsoft.com/office/drawing/2014/main" id="{6FE1139F-EABF-4C50-B3BE-C501849A44E4}"/>
                </a:ext>
              </a:extLst>
            </p:cNvPr>
            <p:cNvSpPr/>
            <p:nvPr/>
          </p:nvSpPr>
          <p:spPr>
            <a:xfrm>
              <a:off x="1957414" y="3517651"/>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lipse 13">
              <a:extLst>
                <a:ext uri="{FF2B5EF4-FFF2-40B4-BE49-F238E27FC236}">
                  <a16:creationId xmlns:a16="http://schemas.microsoft.com/office/drawing/2014/main" id="{F56A453F-4803-4C4E-B38D-6AE57F9DDC90}"/>
                </a:ext>
              </a:extLst>
            </p:cNvPr>
            <p:cNvSpPr/>
            <p:nvPr/>
          </p:nvSpPr>
          <p:spPr>
            <a:xfrm>
              <a:off x="2419060" y="3784351"/>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lipse 14">
              <a:extLst>
                <a:ext uri="{FF2B5EF4-FFF2-40B4-BE49-F238E27FC236}">
                  <a16:creationId xmlns:a16="http://schemas.microsoft.com/office/drawing/2014/main" id="{91621CCC-5F22-4595-A971-67A91E36EB3A}"/>
                </a:ext>
              </a:extLst>
            </p:cNvPr>
            <p:cNvSpPr/>
            <p:nvPr/>
          </p:nvSpPr>
          <p:spPr>
            <a:xfrm>
              <a:off x="2801445" y="424352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lipse 15">
              <a:extLst>
                <a:ext uri="{FF2B5EF4-FFF2-40B4-BE49-F238E27FC236}">
                  <a16:creationId xmlns:a16="http://schemas.microsoft.com/office/drawing/2014/main" id="{7F7E1E3C-05D6-459C-AD61-184DA0506AA5}"/>
                </a:ext>
              </a:extLst>
            </p:cNvPr>
            <p:cNvSpPr/>
            <p:nvPr/>
          </p:nvSpPr>
          <p:spPr>
            <a:xfrm>
              <a:off x="3293370" y="451022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a:extLst>
                <a:ext uri="{FF2B5EF4-FFF2-40B4-BE49-F238E27FC236}">
                  <a16:creationId xmlns:a16="http://schemas.microsoft.com/office/drawing/2014/main" id="{7BE6C1DD-DACF-4930-B481-747D759F95DD}"/>
                </a:ext>
              </a:extLst>
            </p:cNvPr>
            <p:cNvSpPr/>
            <p:nvPr/>
          </p:nvSpPr>
          <p:spPr>
            <a:xfrm>
              <a:off x="3785295" y="451022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a:extLst>
                <a:ext uri="{FF2B5EF4-FFF2-40B4-BE49-F238E27FC236}">
                  <a16:creationId xmlns:a16="http://schemas.microsoft.com/office/drawing/2014/main" id="{027A1DB2-C390-4E0F-A6E3-C853458CE536}"/>
                </a:ext>
              </a:extLst>
            </p:cNvPr>
            <p:cNvSpPr/>
            <p:nvPr/>
          </p:nvSpPr>
          <p:spPr>
            <a:xfrm>
              <a:off x="4215014" y="424352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llipse 23">
              <a:extLst>
                <a:ext uri="{FF2B5EF4-FFF2-40B4-BE49-F238E27FC236}">
                  <a16:creationId xmlns:a16="http://schemas.microsoft.com/office/drawing/2014/main" id="{97317DEA-0124-4AE1-9AB0-938B7AEE1D1C}"/>
                </a:ext>
              </a:extLst>
            </p:cNvPr>
            <p:cNvSpPr/>
            <p:nvPr/>
          </p:nvSpPr>
          <p:spPr>
            <a:xfrm>
              <a:off x="4618135" y="398506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a:extLst>
                <a:ext uri="{FF2B5EF4-FFF2-40B4-BE49-F238E27FC236}">
                  <a16:creationId xmlns:a16="http://schemas.microsoft.com/office/drawing/2014/main" id="{8442388D-422B-41AD-A677-A35BA5DC3E60}"/>
                </a:ext>
              </a:extLst>
            </p:cNvPr>
            <p:cNvSpPr/>
            <p:nvPr/>
          </p:nvSpPr>
          <p:spPr>
            <a:xfrm>
              <a:off x="5126335" y="451022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a:extLst>
                <a:ext uri="{FF2B5EF4-FFF2-40B4-BE49-F238E27FC236}">
                  <a16:creationId xmlns:a16="http://schemas.microsoft.com/office/drawing/2014/main" id="{7FA10E36-FF56-4F9B-A98B-3F135353595E}"/>
                </a:ext>
              </a:extLst>
            </p:cNvPr>
            <p:cNvSpPr/>
            <p:nvPr/>
          </p:nvSpPr>
          <p:spPr>
            <a:xfrm>
              <a:off x="1957413" y="3714430"/>
              <a:ext cx="382385" cy="3823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a:extLst>
                <a:ext uri="{FF2B5EF4-FFF2-40B4-BE49-F238E27FC236}">
                  <a16:creationId xmlns:a16="http://schemas.microsoft.com/office/drawing/2014/main" id="{41A24B2B-120B-4B78-B6F9-940D914A493F}"/>
                </a:ext>
              </a:extLst>
            </p:cNvPr>
            <p:cNvSpPr/>
            <p:nvPr/>
          </p:nvSpPr>
          <p:spPr>
            <a:xfrm>
              <a:off x="2395393" y="4243520"/>
              <a:ext cx="382385" cy="3823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a:extLst>
                <a:ext uri="{FF2B5EF4-FFF2-40B4-BE49-F238E27FC236}">
                  <a16:creationId xmlns:a16="http://schemas.microsoft.com/office/drawing/2014/main" id="{630E18D1-1EC2-4B02-95FB-D64D615C52EF}"/>
                </a:ext>
              </a:extLst>
            </p:cNvPr>
            <p:cNvSpPr/>
            <p:nvPr/>
          </p:nvSpPr>
          <p:spPr>
            <a:xfrm>
              <a:off x="2795816" y="4533500"/>
              <a:ext cx="382385" cy="3823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lipse 28">
              <a:extLst>
                <a:ext uri="{FF2B5EF4-FFF2-40B4-BE49-F238E27FC236}">
                  <a16:creationId xmlns:a16="http://schemas.microsoft.com/office/drawing/2014/main" id="{FADA90B6-5959-4AA3-BA9D-188A099665CF}"/>
                </a:ext>
              </a:extLst>
            </p:cNvPr>
            <p:cNvSpPr/>
            <p:nvPr/>
          </p:nvSpPr>
          <p:spPr>
            <a:xfrm>
              <a:off x="3289528" y="4788394"/>
              <a:ext cx="382385" cy="3823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a:extLst>
                <a:ext uri="{FF2B5EF4-FFF2-40B4-BE49-F238E27FC236}">
                  <a16:creationId xmlns:a16="http://schemas.microsoft.com/office/drawing/2014/main" id="{25797728-2B4A-42AE-BFBE-D3D17072B659}"/>
                </a:ext>
              </a:extLst>
            </p:cNvPr>
            <p:cNvSpPr/>
            <p:nvPr/>
          </p:nvSpPr>
          <p:spPr>
            <a:xfrm>
              <a:off x="3768855" y="4788394"/>
              <a:ext cx="382385" cy="3823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a:extLst>
                <a:ext uri="{FF2B5EF4-FFF2-40B4-BE49-F238E27FC236}">
                  <a16:creationId xmlns:a16="http://schemas.microsoft.com/office/drawing/2014/main" id="{B98AFAB4-0841-499E-B5DC-6E976C33E004}"/>
                </a:ext>
              </a:extLst>
            </p:cNvPr>
            <p:cNvSpPr/>
            <p:nvPr/>
          </p:nvSpPr>
          <p:spPr>
            <a:xfrm>
              <a:off x="4188416" y="4788394"/>
              <a:ext cx="382385" cy="3823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a:extLst>
                <a:ext uri="{FF2B5EF4-FFF2-40B4-BE49-F238E27FC236}">
                  <a16:creationId xmlns:a16="http://schemas.microsoft.com/office/drawing/2014/main" id="{99CF9D29-0895-43A6-BE5C-5F353FBD7385}"/>
                </a:ext>
              </a:extLst>
            </p:cNvPr>
            <p:cNvSpPr/>
            <p:nvPr/>
          </p:nvSpPr>
          <p:spPr>
            <a:xfrm>
              <a:off x="4618134" y="4243519"/>
              <a:ext cx="382385" cy="3823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a:extLst>
                <a:ext uri="{FF2B5EF4-FFF2-40B4-BE49-F238E27FC236}">
                  <a16:creationId xmlns:a16="http://schemas.microsoft.com/office/drawing/2014/main" id="{49276103-E7B0-46CB-BB02-5FAD94402859}"/>
                </a:ext>
              </a:extLst>
            </p:cNvPr>
            <p:cNvSpPr/>
            <p:nvPr/>
          </p:nvSpPr>
          <p:spPr>
            <a:xfrm>
              <a:off x="5127222" y="4788393"/>
              <a:ext cx="382385" cy="3823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3296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Grafik 45">
            <a:extLst>
              <a:ext uri="{FF2B5EF4-FFF2-40B4-BE49-F238E27FC236}">
                <a16:creationId xmlns:a16="http://schemas.microsoft.com/office/drawing/2014/main" id="{4AD0F723-1023-4C03-9141-D0DDB5E3D3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4968" y="1494967"/>
            <a:ext cx="5649533" cy="3845384"/>
          </a:xfrm>
          <a:prstGeom prst="rect">
            <a:avLst/>
          </a:prstGeom>
          <a:noFill/>
          <a:ln>
            <a:noFill/>
          </a:ln>
        </p:spPr>
      </p:pic>
      <p:sp>
        <p:nvSpPr>
          <p:cNvPr id="2" name="Textplatzhalter 1">
            <a:extLst>
              <a:ext uri="{FF2B5EF4-FFF2-40B4-BE49-F238E27FC236}">
                <a16:creationId xmlns:a16="http://schemas.microsoft.com/office/drawing/2014/main" id="{B7CE68DB-1EC3-40D7-A746-9EDC5376D6F3}"/>
              </a:ext>
            </a:extLst>
          </p:cNvPr>
          <p:cNvSpPr>
            <a:spLocks noGrp="1"/>
          </p:cNvSpPr>
          <p:nvPr>
            <p:ph type="body" sz="quarter" idx="14"/>
          </p:nvPr>
        </p:nvSpPr>
        <p:spPr/>
        <p:txBody>
          <a:bodyPr/>
          <a:lstStyle/>
          <a:p>
            <a:endParaRPr lang="en-GB"/>
          </a:p>
        </p:txBody>
      </p:sp>
      <p:sp>
        <p:nvSpPr>
          <p:cNvPr id="5" name="Foliennummernplatzhalter 4">
            <a:extLst>
              <a:ext uri="{FF2B5EF4-FFF2-40B4-BE49-F238E27FC236}">
                <a16:creationId xmlns:a16="http://schemas.microsoft.com/office/drawing/2014/main" id="{1843346F-9808-4E3F-A319-B3AA56DE25B3}"/>
              </a:ext>
            </a:extLst>
          </p:cNvPr>
          <p:cNvSpPr>
            <a:spLocks noGrp="1"/>
          </p:cNvSpPr>
          <p:nvPr>
            <p:ph type="sldNum" sz="quarter" idx="16"/>
          </p:nvPr>
        </p:nvSpPr>
        <p:spPr/>
        <p:txBody>
          <a:bodyPr/>
          <a:lstStyle/>
          <a:p>
            <a:fld id="{17CE31EA-825F-7848-8941-1BE262FCD642}" type="slidenum">
              <a:rPr lang="ro-RO" smtClean="0"/>
              <a:pPr/>
              <a:t>14</a:t>
            </a:fld>
            <a:endParaRPr lang="ro-RO" dirty="0"/>
          </a:p>
        </p:txBody>
      </p:sp>
      <p:sp>
        <p:nvSpPr>
          <p:cNvPr id="8" name="Textfeld 7">
            <a:extLst>
              <a:ext uri="{FF2B5EF4-FFF2-40B4-BE49-F238E27FC236}">
                <a16:creationId xmlns:a16="http://schemas.microsoft.com/office/drawing/2014/main" id="{6A7ED8FA-7C46-449A-B9FF-3955E8217ABB}"/>
              </a:ext>
            </a:extLst>
          </p:cNvPr>
          <p:cNvSpPr txBox="1"/>
          <p:nvPr/>
        </p:nvSpPr>
        <p:spPr>
          <a:xfrm>
            <a:off x="6902244" y="1890088"/>
            <a:ext cx="4994787" cy="2862322"/>
          </a:xfrm>
          <a:prstGeom prst="rect">
            <a:avLst/>
          </a:prstGeom>
          <a:noFill/>
        </p:spPr>
        <p:txBody>
          <a:bodyPr wrap="square" rtlCol="0">
            <a:spAutoFit/>
          </a:bodyPr>
          <a:lstStyle/>
          <a:p>
            <a:r>
              <a:rPr lang="en-GB" dirty="0">
                <a:solidFill>
                  <a:srgbClr val="767171"/>
                </a:solidFill>
              </a:rPr>
              <a:t>In case of Greece, it would again be a summary of the geothermal markets of three different regions: Aegean Volcanic Arc, Cyclades Region with shallow reservoirs and Deep Reservoirs. </a:t>
            </a:r>
          </a:p>
          <a:p>
            <a:endParaRPr lang="en-GB" dirty="0">
              <a:solidFill>
                <a:srgbClr val="767171"/>
              </a:solidFill>
            </a:endParaRPr>
          </a:p>
          <a:p>
            <a:r>
              <a:rPr lang="en-GB" dirty="0">
                <a:solidFill>
                  <a:srgbClr val="767171"/>
                </a:solidFill>
              </a:rPr>
              <a:t>As it could be seen from chart, the geothermal market in Greece is at the early stages of development. The CRI RMS of CHP market has the value of </a:t>
            </a:r>
            <a:r>
              <a:rPr lang="en-GB" b="1" dirty="0">
                <a:solidFill>
                  <a:srgbClr val="767171"/>
                </a:solidFill>
              </a:rPr>
              <a:t>1,9</a:t>
            </a:r>
            <a:r>
              <a:rPr lang="en-GB" dirty="0">
                <a:solidFill>
                  <a:srgbClr val="767171"/>
                </a:solidFill>
              </a:rPr>
              <a:t> and the one for DH is </a:t>
            </a:r>
            <a:r>
              <a:rPr lang="en-GB" b="1" dirty="0">
                <a:solidFill>
                  <a:srgbClr val="767171"/>
                </a:solidFill>
              </a:rPr>
              <a:t>2,3</a:t>
            </a:r>
          </a:p>
        </p:txBody>
      </p:sp>
      <p:sp>
        <p:nvSpPr>
          <p:cNvPr id="9" name="Titel 2">
            <a:extLst>
              <a:ext uri="{FF2B5EF4-FFF2-40B4-BE49-F238E27FC236}">
                <a16:creationId xmlns:a16="http://schemas.microsoft.com/office/drawing/2014/main" id="{95983B95-FFEA-4B0F-B14D-367410B34ACE}"/>
              </a:ext>
            </a:extLst>
          </p:cNvPr>
          <p:cNvSpPr txBox="1">
            <a:spLocks/>
          </p:cNvSpPr>
          <p:nvPr/>
        </p:nvSpPr>
        <p:spPr>
          <a:xfrm>
            <a:off x="3484563" y="541063"/>
            <a:ext cx="7058297" cy="501697"/>
          </a:xfrm>
          <a:prstGeom prst="rect">
            <a:avLst/>
          </a:prstGeom>
        </p:spPr>
        <p:txBody>
          <a:bodyPr anchor="ctr"/>
          <a:lstStyle>
            <a:lvl1pPr algn="l" defTabSz="914400" rtl="0" eaLnBrk="1" latinLnBrk="0" hangingPunct="1">
              <a:lnSpc>
                <a:spcPct val="90000"/>
              </a:lnSpc>
              <a:spcBef>
                <a:spcPct val="0"/>
              </a:spcBef>
              <a:buNone/>
              <a:defRPr sz="2400" b="1" kern="1200">
                <a:solidFill>
                  <a:srgbClr val="EBB86E"/>
                </a:solidFill>
                <a:latin typeface="Arial" panose="020B0604020202020204" pitchFamily="34" charset="0"/>
                <a:ea typeface="+mj-ea"/>
                <a:cs typeface="Arial" panose="020B0604020202020204" pitchFamily="34" charset="0"/>
              </a:defRPr>
            </a:lvl1pPr>
          </a:lstStyle>
          <a:p>
            <a:r>
              <a:rPr lang="de-DE" dirty="0"/>
              <a:t>Greek Geothermal Market Evaluation</a:t>
            </a:r>
            <a:endParaRPr lang="en-GB" dirty="0"/>
          </a:p>
        </p:txBody>
      </p:sp>
      <p:grpSp>
        <p:nvGrpSpPr>
          <p:cNvPr id="10" name="Gruppieren 9">
            <a:extLst>
              <a:ext uri="{FF2B5EF4-FFF2-40B4-BE49-F238E27FC236}">
                <a16:creationId xmlns:a16="http://schemas.microsoft.com/office/drawing/2014/main" id="{A1715E93-F703-45D1-B9BF-431D23894E9C}"/>
              </a:ext>
            </a:extLst>
          </p:cNvPr>
          <p:cNvGrpSpPr/>
          <p:nvPr/>
        </p:nvGrpSpPr>
        <p:grpSpPr>
          <a:xfrm>
            <a:off x="182363" y="5792556"/>
            <a:ext cx="2619082" cy="1019635"/>
            <a:chOff x="187656" y="5688277"/>
            <a:chExt cx="2619082" cy="1019635"/>
          </a:xfrm>
        </p:grpSpPr>
        <p:sp>
          <p:nvSpPr>
            <p:cNvPr id="11" name="Ellipse 10">
              <a:extLst>
                <a:ext uri="{FF2B5EF4-FFF2-40B4-BE49-F238E27FC236}">
                  <a16:creationId xmlns:a16="http://schemas.microsoft.com/office/drawing/2014/main" id="{2A8DDC78-1508-49DC-9FAE-E51969074B25}"/>
                </a:ext>
              </a:extLst>
            </p:cNvPr>
            <p:cNvSpPr/>
            <p:nvPr/>
          </p:nvSpPr>
          <p:spPr>
            <a:xfrm>
              <a:off x="187656" y="6325527"/>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feld 11">
              <a:extLst>
                <a:ext uri="{FF2B5EF4-FFF2-40B4-BE49-F238E27FC236}">
                  <a16:creationId xmlns:a16="http://schemas.microsoft.com/office/drawing/2014/main" id="{873B0850-2764-4CA2-B0A9-4E9F5462EBF8}"/>
                </a:ext>
              </a:extLst>
            </p:cNvPr>
            <p:cNvSpPr txBox="1"/>
            <p:nvPr/>
          </p:nvSpPr>
          <p:spPr>
            <a:xfrm>
              <a:off x="762589" y="6301915"/>
              <a:ext cx="2044149" cy="369332"/>
            </a:xfrm>
            <a:prstGeom prst="rect">
              <a:avLst/>
            </a:prstGeom>
            <a:noFill/>
          </p:spPr>
          <p:txBody>
            <a:bodyPr wrap="none" rtlCol="0">
              <a:spAutoFit/>
            </a:bodyPr>
            <a:lstStyle/>
            <a:p>
              <a:r>
                <a:rPr lang="de-DE" dirty="0">
                  <a:solidFill>
                    <a:srgbClr val="767171"/>
                  </a:solidFill>
                </a:rPr>
                <a:t>Power Generation</a:t>
              </a:r>
              <a:endParaRPr lang="en-GB" dirty="0">
                <a:solidFill>
                  <a:srgbClr val="767171"/>
                </a:solidFill>
              </a:endParaRPr>
            </a:p>
          </p:txBody>
        </p:sp>
        <p:sp>
          <p:nvSpPr>
            <p:cNvPr id="13" name="Ellipse 12">
              <a:extLst>
                <a:ext uri="{FF2B5EF4-FFF2-40B4-BE49-F238E27FC236}">
                  <a16:creationId xmlns:a16="http://schemas.microsoft.com/office/drawing/2014/main" id="{C1C92313-9DC2-4356-A967-5D31B5DCF838}"/>
                </a:ext>
              </a:extLst>
            </p:cNvPr>
            <p:cNvSpPr/>
            <p:nvPr/>
          </p:nvSpPr>
          <p:spPr>
            <a:xfrm>
              <a:off x="187657" y="5688277"/>
              <a:ext cx="382385" cy="38238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a:extLst>
                <a:ext uri="{FF2B5EF4-FFF2-40B4-BE49-F238E27FC236}">
                  <a16:creationId xmlns:a16="http://schemas.microsoft.com/office/drawing/2014/main" id="{0904B06A-C7F0-4F4D-9471-F22FCF2E64EB}"/>
                </a:ext>
              </a:extLst>
            </p:cNvPr>
            <p:cNvSpPr txBox="1"/>
            <p:nvPr/>
          </p:nvSpPr>
          <p:spPr>
            <a:xfrm>
              <a:off x="762589" y="5688277"/>
              <a:ext cx="1749197" cy="369332"/>
            </a:xfrm>
            <a:prstGeom prst="rect">
              <a:avLst/>
            </a:prstGeom>
            <a:noFill/>
          </p:spPr>
          <p:txBody>
            <a:bodyPr wrap="none" rtlCol="0">
              <a:spAutoFit/>
            </a:bodyPr>
            <a:lstStyle/>
            <a:p>
              <a:r>
                <a:rPr lang="de-DE" dirty="0" err="1">
                  <a:solidFill>
                    <a:srgbClr val="767171"/>
                  </a:solidFill>
                </a:rPr>
                <a:t>District</a:t>
              </a:r>
              <a:r>
                <a:rPr lang="de-DE" dirty="0">
                  <a:solidFill>
                    <a:srgbClr val="767171"/>
                  </a:solidFill>
                </a:rPr>
                <a:t> </a:t>
              </a:r>
              <a:r>
                <a:rPr lang="de-DE" dirty="0" err="1">
                  <a:solidFill>
                    <a:srgbClr val="767171"/>
                  </a:solidFill>
                </a:rPr>
                <a:t>Heating</a:t>
              </a:r>
              <a:endParaRPr lang="en-GB" dirty="0">
                <a:solidFill>
                  <a:srgbClr val="767171"/>
                </a:solidFill>
              </a:endParaRPr>
            </a:p>
          </p:txBody>
        </p:sp>
      </p:grpSp>
      <p:grpSp>
        <p:nvGrpSpPr>
          <p:cNvPr id="24" name="Gruppieren 23">
            <a:extLst>
              <a:ext uri="{FF2B5EF4-FFF2-40B4-BE49-F238E27FC236}">
                <a16:creationId xmlns:a16="http://schemas.microsoft.com/office/drawing/2014/main" id="{C6BAF587-33ED-480F-9963-76CDB7FF4C9E}"/>
              </a:ext>
            </a:extLst>
          </p:cNvPr>
          <p:cNvGrpSpPr/>
          <p:nvPr/>
        </p:nvGrpSpPr>
        <p:grpSpPr>
          <a:xfrm>
            <a:off x="294969" y="1517650"/>
            <a:ext cx="5655310" cy="3822700"/>
            <a:chOff x="294969" y="1517650"/>
            <a:chExt cx="5655310" cy="3822700"/>
          </a:xfrm>
        </p:grpSpPr>
        <p:pic>
          <p:nvPicPr>
            <p:cNvPr id="25" name="Grafik 24">
              <a:extLst>
                <a:ext uri="{FF2B5EF4-FFF2-40B4-BE49-F238E27FC236}">
                  <a16:creationId xmlns:a16="http://schemas.microsoft.com/office/drawing/2014/main" id="{9532F1DB-3646-4AA6-A15B-0F9A1BF02631}"/>
                </a:ext>
              </a:extLst>
            </p:cNvPr>
            <p:cNvPicPr/>
            <p:nvPr/>
          </p:nvPicPr>
          <p:blipFill>
            <a:blip r:embed="rId3"/>
            <a:stretch>
              <a:fillRect/>
            </a:stretch>
          </p:blipFill>
          <p:spPr>
            <a:xfrm>
              <a:off x="294969" y="1517650"/>
              <a:ext cx="5655310" cy="3822700"/>
            </a:xfrm>
            <a:prstGeom prst="rect">
              <a:avLst/>
            </a:prstGeom>
          </p:spPr>
        </p:pic>
        <p:sp>
          <p:nvSpPr>
            <p:cNvPr id="26" name="Ellipse 25">
              <a:extLst>
                <a:ext uri="{FF2B5EF4-FFF2-40B4-BE49-F238E27FC236}">
                  <a16:creationId xmlns:a16="http://schemas.microsoft.com/office/drawing/2014/main" id="{F3440F31-CBBC-40C2-B5EF-DEBB2ECEF7FC}"/>
                </a:ext>
              </a:extLst>
            </p:cNvPr>
            <p:cNvSpPr/>
            <p:nvPr/>
          </p:nvSpPr>
          <p:spPr>
            <a:xfrm>
              <a:off x="2376723" y="4188971"/>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a:extLst>
                <a:ext uri="{FF2B5EF4-FFF2-40B4-BE49-F238E27FC236}">
                  <a16:creationId xmlns:a16="http://schemas.microsoft.com/office/drawing/2014/main" id="{73D83DE5-CA1E-4EAE-A925-1D2F14725294}"/>
                </a:ext>
              </a:extLst>
            </p:cNvPr>
            <p:cNvSpPr/>
            <p:nvPr/>
          </p:nvSpPr>
          <p:spPr>
            <a:xfrm>
              <a:off x="1936922" y="392942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a:extLst>
                <a:ext uri="{FF2B5EF4-FFF2-40B4-BE49-F238E27FC236}">
                  <a16:creationId xmlns:a16="http://schemas.microsoft.com/office/drawing/2014/main" id="{CAB7F072-16B6-417B-9DC7-4A0061A0C92D}"/>
                </a:ext>
              </a:extLst>
            </p:cNvPr>
            <p:cNvSpPr/>
            <p:nvPr/>
          </p:nvSpPr>
          <p:spPr>
            <a:xfrm>
              <a:off x="4113062" y="4186276"/>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a:extLst>
                <a:ext uri="{FF2B5EF4-FFF2-40B4-BE49-F238E27FC236}">
                  <a16:creationId xmlns:a16="http://schemas.microsoft.com/office/drawing/2014/main" id="{CF9588C4-2452-4D7E-A26D-679F46ADBBBB}"/>
                </a:ext>
              </a:extLst>
            </p:cNvPr>
            <p:cNvSpPr/>
            <p:nvPr/>
          </p:nvSpPr>
          <p:spPr>
            <a:xfrm>
              <a:off x="4545322" y="442172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a:extLst>
                <a:ext uri="{FF2B5EF4-FFF2-40B4-BE49-F238E27FC236}">
                  <a16:creationId xmlns:a16="http://schemas.microsoft.com/office/drawing/2014/main" id="{6554C02E-5D6A-4E2E-ADB6-9D3DB99569D4}"/>
                </a:ext>
              </a:extLst>
            </p:cNvPr>
            <p:cNvSpPr/>
            <p:nvPr/>
          </p:nvSpPr>
          <p:spPr>
            <a:xfrm>
              <a:off x="4982369" y="442172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a:extLst>
                <a:ext uri="{FF2B5EF4-FFF2-40B4-BE49-F238E27FC236}">
                  <a16:creationId xmlns:a16="http://schemas.microsoft.com/office/drawing/2014/main" id="{CC6CEB44-205B-4E54-A30C-D910255E2A32}"/>
                </a:ext>
              </a:extLst>
            </p:cNvPr>
            <p:cNvSpPr/>
            <p:nvPr/>
          </p:nvSpPr>
          <p:spPr>
            <a:xfrm>
              <a:off x="4108035" y="4412378"/>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a:extLst>
                <a:ext uri="{FF2B5EF4-FFF2-40B4-BE49-F238E27FC236}">
                  <a16:creationId xmlns:a16="http://schemas.microsoft.com/office/drawing/2014/main" id="{F96216A1-994C-480F-834D-4DE325AEA6D8}"/>
                </a:ext>
              </a:extLst>
            </p:cNvPr>
            <p:cNvSpPr/>
            <p:nvPr/>
          </p:nvSpPr>
          <p:spPr>
            <a:xfrm>
              <a:off x="2376722" y="4647823"/>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ehne 36">
              <a:extLst>
                <a:ext uri="{FF2B5EF4-FFF2-40B4-BE49-F238E27FC236}">
                  <a16:creationId xmlns:a16="http://schemas.microsoft.com/office/drawing/2014/main" id="{631E9DE5-3B5B-4C44-8FAA-CDBC78317DCE}"/>
                </a:ext>
              </a:extLst>
            </p:cNvPr>
            <p:cNvSpPr/>
            <p:nvPr/>
          </p:nvSpPr>
          <p:spPr>
            <a:xfrm>
              <a:off x="1941949" y="3929420"/>
              <a:ext cx="382385" cy="382385"/>
            </a:xfrm>
            <a:prstGeom prst="chord">
              <a:avLst>
                <a:gd name="adj1" fmla="val 5459913"/>
                <a:gd name="adj2" fmla="val 162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a:extLst>
                <a:ext uri="{FF2B5EF4-FFF2-40B4-BE49-F238E27FC236}">
                  <a16:creationId xmlns:a16="http://schemas.microsoft.com/office/drawing/2014/main" id="{B1259170-F3B1-46C8-A96D-D9C434F19B99}"/>
                </a:ext>
              </a:extLst>
            </p:cNvPr>
            <p:cNvSpPr/>
            <p:nvPr/>
          </p:nvSpPr>
          <p:spPr>
            <a:xfrm>
              <a:off x="3251288" y="442172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ehne 38">
              <a:extLst>
                <a:ext uri="{FF2B5EF4-FFF2-40B4-BE49-F238E27FC236}">
                  <a16:creationId xmlns:a16="http://schemas.microsoft.com/office/drawing/2014/main" id="{EE1C795B-7CFC-4C39-A70F-8E51B02C7E46}"/>
                </a:ext>
              </a:extLst>
            </p:cNvPr>
            <p:cNvSpPr/>
            <p:nvPr/>
          </p:nvSpPr>
          <p:spPr>
            <a:xfrm>
              <a:off x="3234948" y="4420206"/>
              <a:ext cx="382385" cy="382385"/>
            </a:xfrm>
            <a:prstGeom prst="chord">
              <a:avLst>
                <a:gd name="adj1" fmla="val 5459913"/>
                <a:gd name="adj2" fmla="val 162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a:extLst>
                <a:ext uri="{FF2B5EF4-FFF2-40B4-BE49-F238E27FC236}">
                  <a16:creationId xmlns:a16="http://schemas.microsoft.com/office/drawing/2014/main" id="{09EE90FF-C806-4452-8758-8129DFBAF69F}"/>
                </a:ext>
              </a:extLst>
            </p:cNvPr>
            <p:cNvSpPr/>
            <p:nvPr/>
          </p:nvSpPr>
          <p:spPr>
            <a:xfrm>
              <a:off x="2809866" y="3925261"/>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ehne 40">
              <a:extLst>
                <a:ext uri="{FF2B5EF4-FFF2-40B4-BE49-F238E27FC236}">
                  <a16:creationId xmlns:a16="http://schemas.microsoft.com/office/drawing/2014/main" id="{966320BD-9794-4FE0-B751-048726A7C986}"/>
                </a:ext>
              </a:extLst>
            </p:cNvPr>
            <p:cNvSpPr/>
            <p:nvPr/>
          </p:nvSpPr>
          <p:spPr>
            <a:xfrm>
              <a:off x="2814893" y="3925261"/>
              <a:ext cx="382385" cy="382385"/>
            </a:xfrm>
            <a:prstGeom prst="chord">
              <a:avLst>
                <a:gd name="adj1" fmla="val 5459913"/>
                <a:gd name="adj2" fmla="val 162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lipse 41">
              <a:extLst>
                <a:ext uri="{FF2B5EF4-FFF2-40B4-BE49-F238E27FC236}">
                  <a16:creationId xmlns:a16="http://schemas.microsoft.com/office/drawing/2014/main" id="{4BCD76DB-647F-4C5B-A8A1-2B14E70C5EEB}"/>
                </a:ext>
              </a:extLst>
            </p:cNvPr>
            <p:cNvSpPr/>
            <p:nvPr/>
          </p:nvSpPr>
          <p:spPr>
            <a:xfrm>
              <a:off x="3671375" y="442172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ehne 42">
              <a:extLst>
                <a:ext uri="{FF2B5EF4-FFF2-40B4-BE49-F238E27FC236}">
                  <a16:creationId xmlns:a16="http://schemas.microsoft.com/office/drawing/2014/main" id="{17182B9B-5F61-4558-9C78-8B4715B1A368}"/>
                </a:ext>
              </a:extLst>
            </p:cNvPr>
            <p:cNvSpPr/>
            <p:nvPr/>
          </p:nvSpPr>
          <p:spPr>
            <a:xfrm>
              <a:off x="3655035" y="4420206"/>
              <a:ext cx="382385" cy="382385"/>
            </a:xfrm>
            <a:prstGeom prst="chord">
              <a:avLst>
                <a:gd name="adj1" fmla="val 5459913"/>
                <a:gd name="adj2" fmla="val 162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a:extLst>
                <a:ext uri="{FF2B5EF4-FFF2-40B4-BE49-F238E27FC236}">
                  <a16:creationId xmlns:a16="http://schemas.microsoft.com/office/drawing/2014/main" id="{676FFFB5-34DA-4A6C-A851-AF87089B77F9}"/>
                </a:ext>
              </a:extLst>
            </p:cNvPr>
            <p:cNvSpPr/>
            <p:nvPr/>
          </p:nvSpPr>
          <p:spPr>
            <a:xfrm>
              <a:off x="4545322" y="4603570"/>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llipse 44">
              <a:extLst>
                <a:ext uri="{FF2B5EF4-FFF2-40B4-BE49-F238E27FC236}">
                  <a16:creationId xmlns:a16="http://schemas.microsoft.com/office/drawing/2014/main" id="{85E589DD-5B82-47AA-B605-43451D973DBA}"/>
                </a:ext>
              </a:extLst>
            </p:cNvPr>
            <p:cNvSpPr/>
            <p:nvPr/>
          </p:nvSpPr>
          <p:spPr>
            <a:xfrm>
              <a:off x="4982369" y="4603570"/>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8518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7CE68DB-1EC3-40D7-A746-9EDC5376D6F3}"/>
              </a:ext>
            </a:extLst>
          </p:cNvPr>
          <p:cNvSpPr>
            <a:spLocks noGrp="1"/>
          </p:cNvSpPr>
          <p:nvPr>
            <p:ph type="body" sz="quarter" idx="14"/>
          </p:nvPr>
        </p:nvSpPr>
        <p:spPr/>
        <p:txBody>
          <a:bodyPr/>
          <a:lstStyle/>
          <a:p>
            <a:endParaRPr lang="en-GB"/>
          </a:p>
        </p:txBody>
      </p:sp>
      <p:sp>
        <p:nvSpPr>
          <p:cNvPr id="5" name="Foliennummernplatzhalter 4">
            <a:extLst>
              <a:ext uri="{FF2B5EF4-FFF2-40B4-BE49-F238E27FC236}">
                <a16:creationId xmlns:a16="http://schemas.microsoft.com/office/drawing/2014/main" id="{1843346F-9808-4E3F-A319-B3AA56DE25B3}"/>
              </a:ext>
            </a:extLst>
          </p:cNvPr>
          <p:cNvSpPr>
            <a:spLocks noGrp="1"/>
          </p:cNvSpPr>
          <p:nvPr>
            <p:ph type="sldNum" sz="quarter" idx="16"/>
          </p:nvPr>
        </p:nvSpPr>
        <p:spPr/>
        <p:txBody>
          <a:bodyPr/>
          <a:lstStyle/>
          <a:p>
            <a:fld id="{17CE31EA-825F-7848-8941-1BE262FCD642}" type="slidenum">
              <a:rPr lang="ro-RO" smtClean="0"/>
              <a:pPr/>
              <a:t>15</a:t>
            </a:fld>
            <a:endParaRPr lang="ro-RO" dirty="0"/>
          </a:p>
        </p:txBody>
      </p:sp>
      <p:sp>
        <p:nvSpPr>
          <p:cNvPr id="8" name="Textfeld 7">
            <a:extLst>
              <a:ext uri="{FF2B5EF4-FFF2-40B4-BE49-F238E27FC236}">
                <a16:creationId xmlns:a16="http://schemas.microsoft.com/office/drawing/2014/main" id="{6A7ED8FA-7C46-449A-B9FF-3955E8217ABB}"/>
              </a:ext>
            </a:extLst>
          </p:cNvPr>
          <p:cNvSpPr txBox="1"/>
          <p:nvPr/>
        </p:nvSpPr>
        <p:spPr>
          <a:xfrm>
            <a:off x="6902244" y="1890088"/>
            <a:ext cx="4994787" cy="3416320"/>
          </a:xfrm>
          <a:prstGeom prst="rect">
            <a:avLst/>
          </a:prstGeom>
          <a:noFill/>
        </p:spPr>
        <p:txBody>
          <a:bodyPr wrap="square" rtlCol="0">
            <a:spAutoFit/>
          </a:bodyPr>
          <a:lstStyle/>
          <a:p>
            <a:r>
              <a:rPr lang="en-GB" dirty="0">
                <a:solidFill>
                  <a:srgbClr val="767171"/>
                </a:solidFill>
              </a:rPr>
              <a:t>Although the history of application of RMS in Switzerland could be deemed as relatively long, the evaluation of the market indicate that the Geothermal Market is still at the early stages of development.</a:t>
            </a:r>
          </a:p>
          <a:p>
            <a:endParaRPr lang="en-GB" dirty="0">
              <a:solidFill>
                <a:srgbClr val="767171"/>
              </a:solidFill>
            </a:endParaRPr>
          </a:p>
          <a:p>
            <a:r>
              <a:rPr lang="en-GB" dirty="0">
                <a:solidFill>
                  <a:srgbClr val="767171"/>
                </a:solidFill>
              </a:rPr>
              <a:t>Due to the low level of geological exploration of the subsurface area, the level of risk, even with the expense coverage of 60% through the support scheme, remain high. The overall evaluation of the CRI (RMS) has resulted with </a:t>
            </a:r>
            <a:r>
              <a:rPr lang="en-GB" b="1" dirty="0">
                <a:solidFill>
                  <a:srgbClr val="767171"/>
                </a:solidFill>
              </a:rPr>
              <a:t>2,3</a:t>
            </a:r>
            <a:r>
              <a:rPr lang="en-GB" dirty="0">
                <a:solidFill>
                  <a:srgbClr val="767171"/>
                </a:solidFill>
              </a:rPr>
              <a:t>.</a:t>
            </a:r>
          </a:p>
        </p:txBody>
      </p:sp>
      <p:sp>
        <p:nvSpPr>
          <p:cNvPr id="9" name="Titel 2">
            <a:extLst>
              <a:ext uri="{FF2B5EF4-FFF2-40B4-BE49-F238E27FC236}">
                <a16:creationId xmlns:a16="http://schemas.microsoft.com/office/drawing/2014/main" id="{95983B95-FFEA-4B0F-B14D-367410B34ACE}"/>
              </a:ext>
            </a:extLst>
          </p:cNvPr>
          <p:cNvSpPr txBox="1">
            <a:spLocks/>
          </p:cNvSpPr>
          <p:nvPr/>
        </p:nvSpPr>
        <p:spPr>
          <a:xfrm>
            <a:off x="3484563" y="541063"/>
            <a:ext cx="7058297" cy="501697"/>
          </a:xfrm>
          <a:prstGeom prst="rect">
            <a:avLst/>
          </a:prstGeom>
        </p:spPr>
        <p:txBody>
          <a:bodyPr anchor="ctr"/>
          <a:lstStyle>
            <a:lvl1pPr algn="l" defTabSz="914400" rtl="0" eaLnBrk="1" latinLnBrk="0" hangingPunct="1">
              <a:lnSpc>
                <a:spcPct val="90000"/>
              </a:lnSpc>
              <a:spcBef>
                <a:spcPct val="0"/>
              </a:spcBef>
              <a:buNone/>
              <a:defRPr sz="2400" b="1" kern="1200">
                <a:solidFill>
                  <a:srgbClr val="EBB86E"/>
                </a:solidFill>
                <a:latin typeface="Arial" panose="020B0604020202020204" pitchFamily="34" charset="0"/>
                <a:ea typeface="+mj-ea"/>
                <a:cs typeface="Arial" panose="020B0604020202020204" pitchFamily="34" charset="0"/>
              </a:defRPr>
            </a:lvl1pPr>
          </a:lstStyle>
          <a:p>
            <a:r>
              <a:rPr lang="de-DE" dirty="0"/>
              <a:t>Swiss Geothermal Market Evaluation</a:t>
            </a:r>
            <a:endParaRPr lang="en-GB" dirty="0"/>
          </a:p>
        </p:txBody>
      </p:sp>
      <p:grpSp>
        <p:nvGrpSpPr>
          <p:cNvPr id="10" name="Gruppieren 9">
            <a:extLst>
              <a:ext uri="{FF2B5EF4-FFF2-40B4-BE49-F238E27FC236}">
                <a16:creationId xmlns:a16="http://schemas.microsoft.com/office/drawing/2014/main" id="{A1715E93-F703-45D1-B9BF-431D23894E9C}"/>
              </a:ext>
            </a:extLst>
          </p:cNvPr>
          <p:cNvGrpSpPr/>
          <p:nvPr/>
        </p:nvGrpSpPr>
        <p:grpSpPr>
          <a:xfrm>
            <a:off x="182363" y="5792556"/>
            <a:ext cx="2619082" cy="1019635"/>
            <a:chOff x="187656" y="5688277"/>
            <a:chExt cx="2619082" cy="1019635"/>
          </a:xfrm>
        </p:grpSpPr>
        <p:sp>
          <p:nvSpPr>
            <p:cNvPr id="11" name="Ellipse 10">
              <a:extLst>
                <a:ext uri="{FF2B5EF4-FFF2-40B4-BE49-F238E27FC236}">
                  <a16:creationId xmlns:a16="http://schemas.microsoft.com/office/drawing/2014/main" id="{2A8DDC78-1508-49DC-9FAE-E51969074B25}"/>
                </a:ext>
              </a:extLst>
            </p:cNvPr>
            <p:cNvSpPr/>
            <p:nvPr/>
          </p:nvSpPr>
          <p:spPr>
            <a:xfrm>
              <a:off x="187656" y="6325527"/>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feld 11">
              <a:extLst>
                <a:ext uri="{FF2B5EF4-FFF2-40B4-BE49-F238E27FC236}">
                  <a16:creationId xmlns:a16="http://schemas.microsoft.com/office/drawing/2014/main" id="{873B0850-2764-4CA2-B0A9-4E9F5462EBF8}"/>
                </a:ext>
              </a:extLst>
            </p:cNvPr>
            <p:cNvSpPr txBox="1"/>
            <p:nvPr/>
          </p:nvSpPr>
          <p:spPr>
            <a:xfrm>
              <a:off x="762589" y="6301915"/>
              <a:ext cx="2044149" cy="369332"/>
            </a:xfrm>
            <a:prstGeom prst="rect">
              <a:avLst/>
            </a:prstGeom>
            <a:noFill/>
          </p:spPr>
          <p:txBody>
            <a:bodyPr wrap="none" rtlCol="0">
              <a:spAutoFit/>
            </a:bodyPr>
            <a:lstStyle/>
            <a:p>
              <a:r>
                <a:rPr lang="de-DE" dirty="0">
                  <a:solidFill>
                    <a:srgbClr val="767171"/>
                  </a:solidFill>
                </a:rPr>
                <a:t>Power Generation</a:t>
              </a:r>
              <a:endParaRPr lang="en-GB" dirty="0">
                <a:solidFill>
                  <a:srgbClr val="767171"/>
                </a:solidFill>
              </a:endParaRPr>
            </a:p>
          </p:txBody>
        </p:sp>
        <p:sp>
          <p:nvSpPr>
            <p:cNvPr id="13" name="Ellipse 12">
              <a:extLst>
                <a:ext uri="{FF2B5EF4-FFF2-40B4-BE49-F238E27FC236}">
                  <a16:creationId xmlns:a16="http://schemas.microsoft.com/office/drawing/2014/main" id="{C1C92313-9DC2-4356-A967-5D31B5DCF838}"/>
                </a:ext>
              </a:extLst>
            </p:cNvPr>
            <p:cNvSpPr/>
            <p:nvPr/>
          </p:nvSpPr>
          <p:spPr>
            <a:xfrm>
              <a:off x="187657" y="5688277"/>
              <a:ext cx="382385" cy="38238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a:extLst>
                <a:ext uri="{FF2B5EF4-FFF2-40B4-BE49-F238E27FC236}">
                  <a16:creationId xmlns:a16="http://schemas.microsoft.com/office/drawing/2014/main" id="{0904B06A-C7F0-4F4D-9471-F22FCF2E64EB}"/>
                </a:ext>
              </a:extLst>
            </p:cNvPr>
            <p:cNvSpPr txBox="1"/>
            <p:nvPr/>
          </p:nvSpPr>
          <p:spPr>
            <a:xfrm>
              <a:off x="762589" y="5688277"/>
              <a:ext cx="1749197" cy="369332"/>
            </a:xfrm>
            <a:prstGeom prst="rect">
              <a:avLst/>
            </a:prstGeom>
            <a:noFill/>
          </p:spPr>
          <p:txBody>
            <a:bodyPr wrap="none" rtlCol="0">
              <a:spAutoFit/>
            </a:bodyPr>
            <a:lstStyle/>
            <a:p>
              <a:r>
                <a:rPr lang="de-DE" dirty="0" err="1">
                  <a:solidFill>
                    <a:srgbClr val="767171"/>
                  </a:solidFill>
                </a:rPr>
                <a:t>District</a:t>
              </a:r>
              <a:r>
                <a:rPr lang="de-DE" dirty="0">
                  <a:solidFill>
                    <a:srgbClr val="767171"/>
                  </a:solidFill>
                </a:rPr>
                <a:t> </a:t>
              </a:r>
              <a:r>
                <a:rPr lang="de-DE" dirty="0" err="1">
                  <a:solidFill>
                    <a:srgbClr val="767171"/>
                  </a:solidFill>
                </a:rPr>
                <a:t>Heating</a:t>
              </a:r>
              <a:endParaRPr lang="en-GB" dirty="0">
                <a:solidFill>
                  <a:srgbClr val="767171"/>
                </a:solidFill>
              </a:endParaRPr>
            </a:p>
          </p:txBody>
        </p:sp>
      </p:grpSp>
      <p:grpSp>
        <p:nvGrpSpPr>
          <p:cNvPr id="24" name="Gruppieren 23">
            <a:extLst>
              <a:ext uri="{FF2B5EF4-FFF2-40B4-BE49-F238E27FC236}">
                <a16:creationId xmlns:a16="http://schemas.microsoft.com/office/drawing/2014/main" id="{C6BAF587-33ED-480F-9963-76CDB7FF4C9E}"/>
              </a:ext>
            </a:extLst>
          </p:cNvPr>
          <p:cNvGrpSpPr/>
          <p:nvPr/>
        </p:nvGrpSpPr>
        <p:grpSpPr>
          <a:xfrm>
            <a:off x="294969" y="1517650"/>
            <a:ext cx="5655310" cy="3822700"/>
            <a:chOff x="294969" y="1517650"/>
            <a:chExt cx="5655310" cy="3822700"/>
          </a:xfrm>
        </p:grpSpPr>
        <p:pic>
          <p:nvPicPr>
            <p:cNvPr id="25" name="Grafik 24">
              <a:extLst>
                <a:ext uri="{FF2B5EF4-FFF2-40B4-BE49-F238E27FC236}">
                  <a16:creationId xmlns:a16="http://schemas.microsoft.com/office/drawing/2014/main" id="{9532F1DB-3646-4AA6-A15B-0F9A1BF02631}"/>
                </a:ext>
              </a:extLst>
            </p:cNvPr>
            <p:cNvPicPr/>
            <p:nvPr/>
          </p:nvPicPr>
          <p:blipFill>
            <a:blip r:embed="rId2"/>
            <a:stretch>
              <a:fillRect/>
            </a:stretch>
          </p:blipFill>
          <p:spPr>
            <a:xfrm>
              <a:off x="294969" y="1517650"/>
              <a:ext cx="5655310" cy="3822700"/>
            </a:xfrm>
            <a:prstGeom prst="rect">
              <a:avLst/>
            </a:prstGeom>
          </p:spPr>
        </p:pic>
        <p:sp>
          <p:nvSpPr>
            <p:cNvPr id="26" name="Ellipse 25">
              <a:extLst>
                <a:ext uri="{FF2B5EF4-FFF2-40B4-BE49-F238E27FC236}">
                  <a16:creationId xmlns:a16="http://schemas.microsoft.com/office/drawing/2014/main" id="{F3440F31-CBBC-40C2-B5EF-DEBB2ECEF7FC}"/>
                </a:ext>
              </a:extLst>
            </p:cNvPr>
            <p:cNvSpPr/>
            <p:nvPr/>
          </p:nvSpPr>
          <p:spPr>
            <a:xfrm>
              <a:off x="2376723" y="4188971"/>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lipse 26">
              <a:extLst>
                <a:ext uri="{FF2B5EF4-FFF2-40B4-BE49-F238E27FC236}">
                  <a16:creationId xmlns:a16="http://schemas.microsoft.com/office/drawing/2014/main" id="{73D83DE5-CA1E-4EAE-A925-1D2F14725294}"/>
                </a:ext>
              </a:extLst>
            </p:cNvPr>
            <p:cNvSpPr/>
            <p:nvPr/>
          </p:nvSpPr>
          <p:spPr>
            <a:xfrm>
              <a:off x="1936922" y="392942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a:extLst>
                <a:ext uri="{FF2B5EF4-FFF2-40B4-BE49-F238E27FC236}">
                  <a16:creationId xmlns:a16="http://schemas.microsoft.com/office/drawing/2014/main" id="{CAB7F072-16B6-417B-9DC7-4A0061A0C92D}"/>
                </a:ext>
              </a:extLst>
            </p:cNvPr>
            <p:cNvSpPr/>
            <p:nvPr/>
          </p:nvSpPr>
          <p:spPr>
            <a:xfrm>
              <a:off x="4113062" y="4186276"/>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a:extLst>
                <a:ext uri="{FF2B5EF4-FFF2-40B4-BE49-F238E27FC236}">
                  <a16:creationId xmlns:a16="http://schemas.microsoft.com/office/drawing/2014/main" id="{CF9588C4-2452-4D7E-A26D-679F46ADBBBB}"/>
                </a:ext>
              </a:extLst>
            </p:cNvPr>
            <p:cNvSpPr/>
            <p:nvPr/>
          </p:nvSpPr>
          <p:spPr>
            <a:xfrm>
              <a:off x="4545322" y="442172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a:extLst>
                <a:ext uri="{FF2B5EF4-FFF2-40B4-BE49-F238E27FC236}">
                  <a16:creationId xmlns:a16="http://schemas.microsoft.com/office/drawing/2014/main" id="{6554C02E-5D6A-4E2E-ADB6-9D3DB99569D4}"/>
                </a:ext>
              </a:extLst>
            </p:cNvPr>
            <p:cNvSpPr/>
            <p:nvPr/>
          </p:nvSpPr>
          <p:spPr>
            <a:xfrm>
              <a:off x="4982369" y="442172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a:extLst>
                <a:ext uri="{FF2B5EF4-FFF2-40B4-BE49-F238E27FC236}">
                  <a16:creationId xmlns:a16="http://schemas.microsoft.com/office/drawing/2014/main" id="{CC6CEB44-205B-4E54-A30C-D910255E2A32}"/>
                </a:ext>
              </a:extLst>
            </p:cNvPr>
            <p:cNvSpPr/>
            <p:nvPr/>
          </p:nvSpPr>
          <p:spPr>
            <a:xfrm>
              <a:off x="4108035" y="4412378"/>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a:extLst>
                <a:ext uri="{FF2B5EF4-FFF2-40B4-BE49-F238E27FC236}">
                  <a16:creationId xmlns:a16="http://schemas.microsoft.com/office/drawing/2014/main" id="{F96216A1-994C-480F-834D-4DE325AEA6D8}"/>
                </a:ext>
              </a:extLst>
            </p:cNvPr>
            <p:cNvSpPr/>
            <p:nvPr/>
          </p:nvSpPr>
          <p:spPr>
            <a:xfrm>
              <a:off x="2376722" y="4647823"/>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ehne 36">
              <a:extLst>
                <a:ext uri="{FF2B5EF4-FFF2-40B4-BE49-F238E27FC236}">
                  <a16:creationId xmlns:a16="http://schemas.microsoft.com/office/drawing/2014/main" id="{631E9DE5-3B5B-4C44-8FAA-CDBC78317DCE}"/>
                </a:ext>
              </a:extLst>
            </p:cNvPr>
            <p:cNvSpPr/>
            <p:nvPr/>
          </p:nvSpPr>
          <p:spPr>
            <a:xfrm>
              <a:off x="1941949" y="3929420"/>
              <a:ext cx="382385" cy="382385"/>
            </a:xfrm>
            <a:prstGeom prst="chord">
              <a:avLst>
                <a:gd name="adj1" fmla="val 5459913"/>
                <a:gd name="adj2" fmla="val 162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a:extLst>
                <a:ext uri="{FF2B5EF4-FFF2-40B4-BE49-F238E27FC236}">
                  <a16:creationId xmlns:a16="http://schemas.microsoft.com/office/drawing/2014/main" id="{B1259170-F3B1-46C8-A96D-D9C434F19B99}"/>
                </a:ext>
              </a:extLst>
            </p:cNvPr>
            <p:cNvSpPr/>
            <p:nvPr/>
          </p:nvSpPr>
          <p:spPr>
            <a:xfrm>
              <a:off x="3251288" y="442172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ehne 38">
              <a:extLst>
                <a:ext uri="{FF2B5EF4-FFF2-40B4-BE49-F238E27FC236}">
                  <a16:creationId xmlns:a16="http://schemas.microsoft.com/office/drawing/2014/main" id="{EE1C795B-7CFC-4C39-A70F-8E51B02C7E46}"/>
                </a:ext>
              </a:extLst>
            </p:cNvPr>
            <p:cNvSpPr/>
            <p:nvPr/>
          </p:nvSpPr>
          <p:spPr>
            <a:xfrm>
              <a:off x="3234948" y="4420206"/>
              <a:ext cx="382385" cy="382385"/>
            </a:xfrm>
            <a:prstGeom prst="chord">
              <a:avLst>
                <a:gd name="adj1" fmla="val 5459913"/>
                <a:gd name="adj2" fmla="val 162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a:extLst>
                <a:ext uri="{FF2B5EF4-FFF2-40B4-BE49-F238E27FC236}">
                  <a16:creationId xmlns:a16="http://schemas.microsoft.com/office/drawing/2014/main" id="{09EE90FF-C806-4452-8758-8129DFBAF69F}"/>
                </a:ext>
              </a:extLst>
            </p:cNvPr>
            <p:cNvSpPr/>
            <p:nvPr/>
          </p:nvSpPr>
          <p:spPr>
            <a:xfrm>
              <a:off x="2809866" y="3925261"/>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ehne 40">
              <a:extLst>
                <a:ext uri="{FF2B5EF4-FFF2-40B4-BE49-F238E27FC236}">
                  <a16:creationId xmlns:a16="http://schemas.microsoft.com/office/drawing/2014/main" id="{966320BD-9794-4FE0-B751-048726A7C986}"/>
                </a:ext>
              </a:extLst>
            </p:cNvPr>
            <p:cNvSpPr/>
            <p:nvPr/>
          </p:nvSpPr>
          <p:spPr>
            <a:xfrm>
              <a:off x="2814893" y="3925261"/>
              <a:ext cx="382385" cy="382385"/>
            </a:xfrm>
            <a:prstGeom prst="chord">
              <a:avLst>
                <a:gd name="adj1" fmla="val 5459913"/>
                <a:gd name="adj2" fmla="val 162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lipse 41">
              <a:extLst>
                <a:ext uri="{FF2B5EF4-FFF2-40B4-BE49-F238E27FC236}">
                  <a16:creationId xmlns:a16="http://schemas.microsoft.com/office/drawing/2014/main" id="{4BCD76DB-647F-4C5B-A8A1-2B14E70C5EEB}"/>
                </a:ext>
              </a:extLst>
            </p:cNvPr>
            <p:cNvSpPr/>
            <p:nvPr/>
          </p:nvSpPr>
          <p:spPr>
            <a:xfrm>
              <a:off x="3671375" y="442172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ehne 42">
              <a:extLst>
                <a:ext uri="{FF2B5EF4-FFF2-40B4-BE49-F238E27FC236}">
                  <a16:creationId xmlns:a16="http://schemas.microsoft.com/office/drawing/2014/main" id="{17182B9B-5F61-4558-9C78-8B4715B1A368}"/>
                </a:ext>
              </a:extLst>
            </p:cNvPr>
            <p:cNvSpPr/>
            <p:nvPr/>
          </p:nvSpPr>
          <p:spPr>
            <a:xfrm>
              <a:off x="3655035" y="4420206"/>
              <a:ext cx="382385" cy="382385"/>
            </a:xfrm>
            <a:prstGeom prst="chord">
              <a:avLst>
                <a:gd name="adj1" fmla="val 5459913"/>
                <a:gd name="adj2" fmla="val 162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a:extLst>
                <a:ext uri="{FF2B5EF4-FFF2-40B4-BE49-F238E27FC236}">
                  <a16:creationId xmlns:a16="http://schemas.microsoft.com/office/drawing/2014/main" id="{676FFFB5-34DA-4A6C-A851-AF87089B77F9}"/>
                </a:ext>
              </a:extLst>
            </p:cNvPr>
            <p:cNvSpPr/>
            <p:nvPr/>
          </p:nvSpPr>
          <p:spPr>
            <a:xfrm>
              <a:off x="4545322" y="4603570"/>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llipse 44">
              <a:extLst>
                <a:ext uri="{FF2B5EF4-FFF2-40B4-BE49-F238E27FC236}">
                  <a16:creationId xmlns:a16="http://schemas.microsoft.com/office/drawing/2014/main" id="{85E589DD-5B82-47AA-B605-43451D973DBA}"/>
                </a:ext>
              </a:extLst>
            </p:cNvPr>
            <p:cNvSpPr/>
            <p:nvPr/>
          </p:nvSpPr>
          <p:spPr>
            <a:xfrm>
              <a:off x="4982369" y="4603570"/>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uppieren 3">
            <a:extLst>
              <a:ext uri="{FF2B5EF4-FFF2-40B4-BE49-F238E27FC236}">
                <a16:creationId xmlns:a16="http://schemas.microsoft.com/office/drawing/2014/main" id="{83B7F5DC-9430-4E04-AD4F-FC0ACFE8E5CB}"/>
              </a:ext>
            </a:extLst>
          </p:cNvPr>
          <p:cNvGrpSpPr/>
          <p:nvPr/>
        </p:nvGrpSpPr>
        <p:grpSpPr>
          <a:xfrm>
            <a:off x="294969" y="1471608"/>
            <a:ext cx="5655310" cy="3854937"/>
            <a:chOff x="294969" y="1471608"/>
            <a:chExt cx="5655310" cy="3854937"/>
          </a:xfrm>
        </p:grpSpPr>
        <p:pic>
          <p:nvPicPr>
            <p:cNvPr id="29" name="Grafik 28">
              <a:extLst>
                <a:ext uri="{FF2B5EF4-FFF2-40B4-BE49-F238E27FC236}">
                  <a16:creationId xmlns:a16="http://schemas.microsoft.com/office/drawing/2014/main" id="{767C778C-A787-492A-BF6B-392594C4BE79}"/>
                </a:ext>
              </a:extLst>
            </p:cNvPr>
            <p:cNvPicPr/>
            <p:nvPr/>
          </p:nvPicPr>
          <p:blipFill>
            <a:blip r:embed="rId3"/>
            <a:stretch>
              <a:fillRect/>
            </a:stretch>
          </p:blipFill>
          <p:spPr>
            <a:xfrm>
              <a:off x="294969" y="1471608"/>
              <a:ext cx="5655310" cy="3854937"/>
            </a:xfrm>
            <a:prstGeom prst="rect">
              <a:avLst/>
            </a:prstGeom>
          </p:spPr>
        </p:pic>
        <p:sp>
          <p:nvSpPr>
            <p:cNvPr id="3" name="Ellipse 2">
              <a:extLst>
                <a:ext uri="{FF2B5EF4-FFF2-40B4-BE49-F238E27FC236}">
                  <a16:creationId xmlns:a16="http://schemas.microsoft.com/office/drawing/2014/main" id="{AB19FCE0-A5D7-4558-846A-5613554A7B64}"/>
                </a:ext>
              </a:extLst>
            </p:cNvPr>
            <p:cNvSpPr/>
            <p:nvPr/>
          </p:nvSpPr>
          <p:spPr>
            <a:xfrm>
              <a:off x="1943579" y="441237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a:extLst>
                <a:ext uri="{FF2B5EF4-FFF2-40B4-BE49-F238E27FC236}">
                  <a16:creationId xmlns:a16="http://schemas.microsoft.com/office/drawing/2014/main" id="{FDF5C55D-835E-4CA9-8475-54A594D55CF3}"/>
                </a:ext>
              </a:extLst>
            </p:cNvPr>
            <p:cNvSpPr/>
            <p:nvPr/>
          </p:nvSpPr>
          <p:spPr>
            <a:xfrm>
              <a:off x="2792404" y="441237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a:extLst>
                <a:ext uri="{FF2B5EF4-FFF2-40B4-BE49-F238E27FC236}">
                  <a16:creationId xmlns:a16="http://schemas.microsoft.com/office/drawing/2014/main" id="{0AFC6930-7BE0-4D90-B047-CEBDEFF49A32}"/>
                </a:ext>
              </a:extLst>
            </p:cNvPr>
            <p:cNvSpPr/>
            <p:nvPr/>
          </p:nvSpPr>
          <p:spPr>
            <a:xfrm>
              <a:off x="3239866" y="4414714"/>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a:extLst>
                <a:ext uri="{FF2B5EF4-FFF2-40B4-BE49-F238E27FC236}">
                  <a16:creationId xmlns:a16="http://schemas.microsoft.com/office/drawing/2014/main" id="{CD229CDE-C9EB-4CD9-8A78-8D27A85E83E3}"/>
                </a:ext>
              </a:extLst>
            </p:cNvPr>
            <p:cNvSpPr/>
            <p:nvPr/>
          </p:nvSpPr>
          <p:spPr>
            <a:xfrm>
              <a:off x="3663205" y="4414714"/>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a:extLst>
                <a:ext uri="{FF2B5EF4-FFF2-40B4-BE49-F238E27FC236}">
                  <a16:creationId xmlns:a16="http://schemas.microsoft.com/office/drawing/2014/main" id="{F26D3B68-F5B6-431C-A4D6-5944263CA63F}"/>
                </a:ext>
              </a:extLst>
            </p:cNvPr>
            <p:cNvSpPr/>
            <p:nvPr/>
          </p:nvSpPr>
          <p:spPr>
            <a:xfrm>
              <a:off x="4109241" y="4414714"/>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a:extLst>
                <a:ext uri="{FF2B5EF4-FFF2-40B4-BE49-F238E27FC236}">
                  <a16:creationId xmlns:a16="http://schemas.microsoft.com/office/drawing/2014/main" id="{47BE84B9-EC70-4EF9-84F9-1CDD1AF10581}"/>
                </a:ext>
              </a:extLst>
            </p:cNvPr>
            <p:cNvSpPr/>
            <p:nvPr/>
          </p:nvSpPr>
          <p:spPr>
            <a:xfrm>
              <a:off x="4574699" y="4421728"/>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a:extLst>
                <a:ext uri="{FF2B5EF4-FFF2-40B4-BE49-F238E27FC236}">
                  <a16:creationId xmlns:a16="http://schemas.microsoft.com/office/drawing/2014/main" id="{9877446F-2B72-4BB7-99BE-7E02A779C8C4}"/>
                </a:ext>
              </a:extLst>
            </p:cNvPr>
            <p:cNvSpPr/>
            <p:nvPr/>
          </p:nvSpPr>
          <p:spPr>
            <a:xfrm>
              <a:off x="4998322" y="442863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lipse 49">
              <a:extLst>
                <a:ext uri="{FF2B5EF4-FFF2-40B4-BE49-F238E27FC236}">
                  <a16:creationId xmlns:a16="http://schemas.microsoft.com/office/drawing/2014/main" id="{0C83D962-31BB-4599-8980-2F006E1791AE}"/>
                </a:ext>
              </a:extLst>
            </p:cNvPr>
            <p:cNvSpPr/>
            <p:nvPr/>
          </p:nvSpPr>
          <p:spPr>
            <a:xfrm>
              <a:off x="2383829" y="4311805"/>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1424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FC16A605-0E90-4118-AB58-2511305711B9}"/>
              </a:ext>
            </a:extLst>
          </p:cNvPr>
          <p:cNvSpPr>
            <a:spLocks noGrp="1"/>
          </p:cNvSpPr>
          <p:nvPr>
            <p:ph type="subTitle" idx="1"/>
          </p:nvPr>
        </p:nvSpPr>
        <p:spPr>
          <a:xfrm>
            <a:off x="896406" y="3182143"/>
            <a:ext cx="7153900" cy="493713"/>
          </a:xfrm>
        </p:spPr>
        <p:txBody>
          <a:bodyPr/>
          <a:lstStyle/>
          <a:p>
            <a:r>
              <a:rPr lang="en-US" dirty="0"/>
              <a:t>III. Developed RMS Structure</a:t>
            </a:r>
          </a:p>
        </p:txBody>
      </p:sp>
      <p:sp>
        <p:nvSpPr>
          <p:cNvPr id="3" name="Textplatzhalter 2">
            <a:extLst>
              <a:ext uri="{FF2B5EF4-FFF2-40B4-BE49-F238E27FC236}">
                <a16:creationId xmlns:a16="http://schemas.microsoft.com/office/drawing/2014/main" id="{A6E0AE3A-726D-443E-9FE0-CA2CAC5A75CE}"/>
              </a:ext>
            </a:extLst>
          </p:cNvPr>
          <p:cNvSpPr>
            <a:spLocks noGrp="1"/>
          </p:cNvSpPr>
          <p:nvPr>
            <p:ph type="body" sz="quarter" idx="13"/>
          </p:nvPr>
        </p:nvSpPr>
        <p:spPr/>
        <p:txBody>
          <a:bodyPr/>
          <a:lstStyle/>
          <a:p>
            <a:endParaRPr lang="en-GB"/>
          </a:p>
        </p:txBody>
      </p:sp>
      <p:sp>
        <p:nvSpPr>
          <p:cNvPr id="4" name="Foliennummernplatzhalter 3">
            <a:extLst>
              <a:ext uri="{FF2B5EF4-FFF2-40B4-BE49-F238E27FC236}">
                <a16:creationId xmlns:a16="http://schemas.microsoft.com/office/drawing/2014/main" id="{8B7DD3E0-808C-4620-917D-3B0F59ED05E4}"/>
              </a:ext>
            </a:extLst>
          </p:cNvPr>
          <p:cNvSpPr>
            <a:spLocks noGrp="1"/>
          </p:cNvSpPr>
          <p:nvPr>
            <p:ph type="sldNum" sz="quarter" idx="14"/>
          </p:nvPr>
        </p:nvSpPr>
        <p:spPr/>
        <p:txBody>
          <a:bodyPr/>
          <a:lstStyle/>
          <a:p>
            <a:fld id="{A91573B5-A752-A84A-A3B1-6E889130E097}" type="slidenum">
              <a:rPr lang="ro-RO" smtClean="0"/>
              <a:pPr/>
              <a:t>16</a:t>
            </a:fld>
            <a:endParaRPr lang="ro-RO" dirty="0"/>
          </a:p>
        </p:txBody>
      </p:sp>
    </p:spTree>
    <p:extLst>
      <p:ext uri="{BB962C8B-B14F-4D97-AF65-F5344CB8AC3E}">
        <p14:creationId xmlns:p14="http://schemas.microsoft.com/office/powerpoint/2010/main" val="8068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CA322-6CFF-4431-99B1-12ADA4BEDE2E}"/>
              </a:ext>
            </a:extLst>
          </p:cNvPr>
          <p:cNvSpPr>
            <a:spLocks noGrp="1"/>
          </p:cNvSpPr>
          <p:nvPr>
            <p:ph type="ctrTitle"/>
          </p:nvPr>
        </p:nvSpPr>
        <p:spPr/>
        <p:txBody>
          <a:bodyPr/>
          <a:lstStyle/>
          <a:p>
            <a:r>
              <a:rPr lang="en-US"/>
              <a:t>Definition of the Risk Mitigation Schemes</a:t>
            </a:r>
          </a:p>
        </p:txBody>
      </p:sp>
      <p:sp>
        <p:nvSpPr>
          <p:cNvPr id="4" name="Textplatzhalter 3">
            <a:extLst>
              <a:ext uri="{FF2B5EF4-FFF2-40B4-BE49-F238E27FC236}">
                <a16:creationId xmlns:a16="http://schemas.microsoft.com/office/drawing/2014/main" id="{5397E849-E245-4BA8-A962-93DAE8763AFD}"/>
              </a:ext>
            </a:extLst>
          </p:cNvPr>
          <p:cNvSpPr>
            <a:spLocks noGrp="1"/>
          </p:cNvSpPr>
          <p:nvPr>
            <p:ph type="body" sz="quarter" idx="13"/>
          </p:nvPr>
        </p:nvSpPr>
        <p:spPr/>
        <p:txBody>
          <a:bodyPr/>
          <a:lstStyle/>
          <a:p>
            <a:endParaRPr lang="en-GB"/>
          </a:p>
        </p:txBody>
      </p:sp>
      <p:sp>
        <p:nvSpPr>
          <p:cNvPr id="5" name="Foliennummernplatzhalter 4">
            <a:extLst>
              <a:ext uri="{FF2B5EF4-FFF2-40B4-BE49-F238E27FC236}">
                <a16:creationId xmlns:a16="http://schemas.microsoft.com/office/drawing/2014/main" id="{EE8B1008-0017-480A-ADAC-6BEBE4EC1589}"/>
              </a:ext>
            </a:extLst>
          </p:cNvPr>
          <p:cNvSpPr>
            <a:spLocks noGrp="1"/>
          </p:cNvSpPr>
          <p:nvPr>
            <p:ph type="sldNum" sz="quarter" idx="14"/>
          </p:nvPr>
        </p:nvSpPr>
        <p:spPr/>
        <p:txBody>
          <a:bodyPr/>
          <a:lstStyle/>
          <a:p>
            <a:fld id="{17CE31EA-825F-7848-8941-1BE262FCD642}" type="slidenum">
              <a:rPr lang="ro-RO" smtClean="0"/>
              <a:pPr/>
              <a:t>17</a:t>
            </a:fld>
            <a:endParaRPr lang="ro-RO" dirty="0"/>
          </a:p>
        </p:txBody>
      </p:sp>
      <p:sp>
        <p:nvSpPr>
          <p:cNvPr id="6" name="Textplatzhalter 5">
            <a:extLst>
              <a:ext uri="{FF2B5EF4-FFF2-40B4-BE49-F238E27FC236}">
                <a16:creationId xmlns:a16="http://schemas.microsoft.com/office/drawing/2014/main" id="{0486C512-0D5B-4AD2-B35F-AAF185584AF7}"/>
              </a:ext>
            </a:extLst>
          </p:cNvPr>
          <p:cNvSpPr>
            <a:spLocks noGrp="1"/>
          </p:cNvSpPr>
          <p:nvPr>
            <p:ph type="body" sz="quarter" idx="15"/>
          </p:nvPr>
        </p:nvSpPr>
        <p:spPr>
          <a:xfrm>
            <a:off x="679462" y="1982418"/>
            <a:ext cx="10434015" cy="3666304"/>
          </a:xfrm>
        </p:spPr>
        <p:txBody>
          <a:bodyPr/>
          <a:lstStyle/>
          <a:p>
            <a:pPr marL="285750" indent="-285750">
              <a:buFont typeface="Arial" panose="020B0604020202020204" pitchFamily="34" charset="0"/>
              <a:buChar char="•"/>
            </a:pPr>
            <a:r>
              <a:rPr lang="en-US" sz="1800" b="1" dirty="0"/>
              <a:t>Grants</a:t>
            </a:r>
            <a:r>
              <a:rPr lang="en-US" sz="1800" dirty="0"/>
              <a:t> - </a:t>
            </a:r>
            <a:r>
              <a:rPr lang="en-GB" sz="1800" dirty="0"/>
              <a:t>The money is not expected to be paid back</a:t>
            </a:r>
            <a:br>
              <a:rPr lang="en-GB" sz="1800" dirty="0"/>
            </a:br>
            <a:endParaRPr lang="en-US" sz="1800" dirty="0"/>
          </a:p>
          <a:p>
            <a:pPr marL="285750" indent="-285750">
              <a:buFont typeface="Arial" panose="020B0604020202020204" pitchFamily="34" charset="0"/>
              <a:buChar char="•"/>
            </a:pPr>
            <a:r>
              <a:rPr lang="en-US" sz="1800" b="1" dirty="0"/>
              <a:t>Convertible Grants </a:t>
            </a:r>
            <a:r>
              <a:rPr lang="en-US" sz="1800" dirty="0"/>
              <a:t>- </a:t>
            </a:r>
            <a:r>
              <a:rPr lang="en-GB" sz="1800" dirty="0"/>
              <a:t>The money can be repaid or returned in any other form</a:t>
            </a:r>
            <a:br>
              <a:rPr lang="en-GB" sz="1800" dirty="0"/>
            </a:br>
            <a:endParaRPr lang="en-US" sz="1800" dirty="0"/>
          </a:p>
          <a:p>
            <a:pPr marL="285750" indent="-285750">
              <a:buFont typeface="Arial" panose="020B0604020202020204" pitchFamily="34" charset="0"/>
              <a:buChar char="•"/>
            </a:pPr>
            <a:r>
              <a:rPr lang="en-US" sz="1800" b="1" dirty="0"/>
              <a:t>Repayable Grants </a:t>
            </a:r>
            <a:r>
              <a:rPr lang="en-US" sz="1800" dirty="0"/>
              <a:t>– A loan, where t</a:t>
            </a:r>
            <a:r>
              <a:rPr lang="en-GB" sz="1800" dirty="0"/>
              <a:t>he money will be repaid under certain conditions</a:t>
            </a:r>
            <a:br>
              <a:rPr lang="en-GB" sz="1800" dirty="0"/>
            </a:br>
            <a:endParaRPr lang="en-US" sz="1800" dirty="0"/>
          </a:p>
          <a:p>
            <a:pPr marL="285750" indent="-285750">
              <a:buFont typeface="Arial" panose="020B0604020202020204" pitchFamily="34" charset="0"/>
              <a:buChar char="•"/>
            </a:pPr>
            <a:r>
              <a:rPr lang="en-US" sz="1800" b="1" dirty="0"/>
              <a:t>Public Insurance </a:t>
            </a:r>
            <a:r>
              <a:rPr lang="en-US" sz="1800" dirty="0"/>
              <a:t>- </a:t>
            </a:r>
            <a:r>
              <a:rPr lang="en-GB" sz="1800" dirty="0"/>
              <a:t>Insurance scheme that is sponsored by public, project must pay insurance premium</a:t>
            </a:r>
            <a:br>
              <a:rPr lang="en-GB" sz="1800" dirty="0"/>
            </a:br>
            <a:endParaRPr lang="en-US" sz="1800" dirty="0"/>
          </a:p>
          <a:p>
            <a:pPr marL="285750" indent="-285750">
              <a:buFont typeface="Arial" panose="020B0604020202020204" pitchFamily="34" charset="0"/>
              <a:buChar char="•"/>
            </a:pPr>
            <a:r>
              <a:rPr lang="en-US" sz="1800" b="1" dirty="0"/>
              <a:t>Private-Public Partnership </a:t>
            </a:r>
            <a:r>
              <a:rPr lang="en-US" sz="1800" dirty="0"/>
              <a:t>- </a:t>
            </a:r>
            <a:r>
              <a:rPr lang="en-GB" sz="1800" dirty="0"/>
              <a:t>Scheme is sponsored by public-private partnership, project must pay support scheme fee.</a:t>
            </a:r>
            <a:br>
              <a:rPr lang="en-GB" sz="1800" dirty="0"/>
            </a:br>
            <a:endParaRPr lang="en-US" sz="1800" dirty="0"/>
          </a:p>
          <a:p>
            <a:pPr marL="285750" indent="-285750">
              <a:buFont typeface="Arial" panose="020B0604020202020204" pitchFamily="34" charset="0"/>
              <a:buChar char="•"/>
            </a:pPr>
            <a:r>
              <a:rPr lang="en-US" sz="1800" b="1" dirty="0"/>
              <a:t>Private Insurance </a:t>
            </a:r>
            <a:r>
              <a:rPr lang="en-US" sz="1800" dirty="0"/>
              <a:t>-</a:t>
            </a:r>
            <a:r>
              <a:rPr lang="en-GB" sz="1800" dirty="0"/>
              <a:t>The insurance is covered completely by private entities, project must pay insurance premium</a:t>
            </a:r>
            <a:endParaRPr lang="en-US" sz="1800" dirty="0"/>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249730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8426646" y="1779963"/>
            <a:ext cx="3256020" cy="3970318"/>
          </a:xfrm>
          <a:prstGeom prst="rect">
            <a:avLst/>
          </a:prstGeom>
          <a:noFill/>
        </p:spPr>
        <p:txBody>
          <a:bodyPr wrap="none" rtlCol="0">
            <a:spAutoFit/>
          </a:bodyPr>
          <a:lstStyle/>
          <a:p>
            <a:r>
              <a:rPr lang="en-GB" b="1" dirty="0">
                <a:solidFill>
                  <a:srgbClr val="5BC5CF"/>
                </a:solidFill>
              </a:rPr>
              <a:t>Risk Mitigation Schemes</a:t>
            </a:r>
            <a:br>
              <a:rPr lang="en-GB" b="1" dirty="0">
                <a:solidFill>
                  <a:srgbClr val="5BC5CF"/>
                </a:solidFill>
              </a:rPr>
            </a:br>
            <a:endParaRPr lang="en-GB" b="1" dirty="0">
              <a:solidFill>
                <a:srgbClr val="5BC5CF"/>
              </a:solidFill>
            </a:endParaRPr>
          </a:p>
          <a:p>
            <a:pPr marL="400050" indent="-400050">
              <a:buFont typeface="+mj-lt"/>
              <a:buAutoNum type="romanUcPeriod"/>
            </a:pPr>
            <a:r>
              <a:rPr lang="en-GB" dirty="0">
                <a:solidFill>
                  <a:srgbClr val="5BC5CF"/>
                </a:solidFill>
              </a:rPr>
              <a:t>Grants</a:t>
            </a:r>
            <a:br>
              <a:rPr lang="en-GB" dirty="0">
                <a:solidFill>
                  <a:srgbClr val="5BC5CF"/>
                </a:solidFill>
              </a:rPr>
            </a:br>
            <a:endParaRPr lang="en-GB" dirty="0">
              <a:solidFill>
                <a:srgbClr val="5BC5CF"/>
              </a:solidFill>
            </a:endParaRPr>
          </a:p>
          <a:p>
            <a:pPr marL="400050" indent="-400050">
              <a:buFont typeface="+mj-lt"/>
              <a:buAutoNum type="romanUcPeriod"/>
            </a:pPr>
            <a:r>
              <a:rPr lang="en-GB" dirty="0">
                <a:solidFill>
                  <a:srgbClr val="5BC5CF"/>
                </a:solidFill>
              </a:rPr>
              <a:t>Convertible grants</a:t>
            </a:r>
            <a:br>
              <a:rPr lang="en-GB" dirty="0">
                <a:solidFill>
                  <a:srgbClr val="5BC5CF"/>
                </a:solidFill>
              </a:rPr>
            </a:br>
            <a:endParaRPr lang="en-GB" dirty="0">
              <a:solidFill>
                <a:srgbClr val="5BC5CF"/>
              </a:solidFill>
            </a:endParaRPr>
          </a:p>
          <a:p>
            <a:pPr marL="400050" indent="-400050">
              <a:buFont typeface="+mj-lt"/>
              <a:buAutoNum type="romanUcPeriod"/>
            </a:pPr>
            <a:r>
              <a:rPr lang="en-GB" dirty="0">
                <a:solidFill>
                  <a:srgbClr val="5BC5CF"/>
                </a:solidFill>
              </a:rPr>
              <a:t>Repayable grants</a:t>
            </a:r>
            <a:br>
              <a:rPr lang="en-GB" dirty="0">
                <a:solidFill>
                  <a:srgbClr val="5BC5CF"/>
                </a:solidFill>
              </a:rPr>
            </a:br>
            <a:endParaRPr lang="en-GB" dirty="0">
              <a:solidFill>
                <a:srgbClr val="5BC5CF"/>
              </a:solidFill>
            </a:endParaRPr>
          </a:p>
          <a:p>
            <a:pPr marL="400050" indent="-400050">
              <a:buFont typeface="+mj-lt"/>
              <a:buAutoNum type="romanUcPeriod"/>
            </a:pPr>
            <a:r>
              <a:rPr lang="en-GB" dirty="0">
                <a:solidFill>
                  <a:srgbClr val="5BC5CF"/>
                </a:solidFill>
              </a:rPr>
              <a:t>Public insurance scheme</a:t>
            </a:r>
          </a:p>
          <a:p>
            <a:pPr marL="400050" indent="-400050">
              <a:buFont typeface="+mj-lt"/>
              <a:buAutoNum type="romanUcPeriod"/>
            </a:pPr>
            <a:endParaRPr lang="en-GB" dirty="0">
              <a:solidFill>
                <a:srgbClr val="5BC5CF"/>
              </a:solidFill>
            </a:endParaRPr>
          </a:p>
          <a:p>
            <a:pPr marL="400050" indent="-400050">
              <a:buFont typeface="+mj-lt"/>
              <a:buAutoNum type="romanUcPeriod"/>
            </a:pPr>
            <a:r>
              <a:rPr lang="en-GB" dirty="0">
                <a:solidFill>
                  <a:srgbClr val="5BC5CF"/>
                </a:solidFill>
              </a:rPr>
              <a:t>Public-Private Partnership</a:t>
            </a:r>
          </a:p>
          <a:p>
            <a:pPr marL="400050" indent="-400050">
              <a:buFont typeface="+mj-lt"/>
              <a:buAutoNum type="romanUcPeriod"/>
            </a:pPr>
            <a:endParaRPr lang="en-GB" dirty="0">
              <a:solidFill>
                <a:srgbClr val="5BC5CF"/>
              </a:solidFill>
            </a:endParaRPr>
          </a:p>
          <a:p>
            <a:pPr marL="400050" indent="-400050">
              <a:buFont typeface="+mj-lt"/>
              <a:buAutoNum type="romanUcPeriod"/>
            </a:pPr>
            <a:r>
              <a:rPr lang="en-GB" dirty="0">
                <a:solidFill>
                  <a:srgbClr val="5BC5CF"/>
                </a:solidFill>
              </a:rPr>
              <a:t>Private risk Insurance</a:t>
            </a:r>
          </a:p>
          <a:p>
            <a:endParaRPr lang="de-DE" dirty="0">
              <a:solidFill>
                <a:srgbClr val="5BC5CF"/>
              </a:solidFill>
            </a:endParaRPr>
          </a:p>
        </p:txBody>
      </p:sp>
      <p:sp>
        <p:nvSpPr>
          <p:cNvPr id="4" name="Textplatzhalter 3">
            <a:extLst>
              <a:ext uri="{FF2B5EF4-FFF2-40B4-BE49-F238E27FC236}">
                <a16:creationId xmlns:a16="http://schemas.microsoft.com/office/drawing/2014/main" id="{D8EA758A-57EB-4B56-83AA-C226EE62B48E}"/>
              </a:ext>
            </a:extLst>
          </p:cNvPr>
          <p:cNvSpPr>
            <a:spLocks noGrp="1"/>
          </p:cNvSpPr>
          <p:nvPr>
            <p:ph type="body" sz="quarter" idx="14"/>
          </p:nvPr>
        </p:nvSpPr>
        <p:spPr/>
        <p:txBody>
          <a:bodyPr/>
          <a:lstStyle/>
          <a:p>
            <a:endParaRPr lang="en-GB" dirty="0"/>
          </a:p>
        </p:txBody>
      </p:sp>
      <p:sp>
        <p:nvSpPr>
          <p:cNvPr id="40" name="Foliennummernplatzhalter 3">
            <a:extLst>
              <a:ext uri="{FF2B5EF4-FFF2-40B4-BE49-F238E27FC236}">
                <a16:creationId xmlns:a16="http://schemas.microsoft.com/office/drawing/2014/main" id="{AA43F40D-3BA4-44FF-AF4D-6B2D2A55FB57}"/>
              </a:ext>
            </a:extLst>
          </p:cNvPr>
          <p:cNvSpPr txBox="1">
            <a:spLocks/>
          </p:cNvSpPr>
          <p:nvPr/>
        </p:nvSpPr>
        <p:spPr>
          <a:xfrm>
            <a:off x="679462" y="541063"/>
            <a:ext cx="557781" cy="365125"/>
          </a:xfrm>
          <a:prstGeom prst="rect">
            <a:avLst/>
          </a:prstGeom>
        </p:spPr>
        <p:txBody>
          <a:bodyPr vert="horz" lIns="91440" tIns="45720" rIns="91440" bIns="45720" rtlCol="0" anchor="ctr"/>
          <a:lstStyle>
            <a:defPPr>
              <a:defRPr lang="ro-RO"/>
            </a:defPPr>
            <a:lvl1pPr algn="r">
              <a:defRPr sz="2400" i="1">
                <a:solidFill>
                  <a:srgbClr val="EBB86E"/>
                </a:solidFill>
                <a:latin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17CE31EA-825F-7848-8941-1BE262FCD642}" type="slidenum">
              <a:rPr lang="ro-RO" smtClean="0"/>
              <a:pPr/>
              <a:t>18</a:t>
            </a:fld>
            <a:endParaRPr lang="ro-RO" dirty="0"/>
          </a:p>
        </p:txBody>
      </p:sp>
      <p:grpSp>
        <p:nvGrpSpPr>
          <p:cNvPr id="11" name="Gruppieren 10">
            <a:extLst>
              <a:ext uri="{FF2B5EF4-FFF2-40B4-BE49-F238E27FC236}">
                <a16:creationId xmlns:a16="http://schemas.microsoft.com/office/drawing/2014/main" id="{2FAC03A8-690B-4BFD-AEC3-E6B7A40D3412}"/>
              </a:ext>
            </a:extLst>
          </p:cNvPr>
          <p:cNvGrpSpPr/>
          <p:nvPr/>
        </p:nvGrpSpPr>
        <p:grpSpPr>
          <a:xfrm>
            <a:off x="241914" y="1257938"/>
            <a:ext cx="8184732" cy="5416367"/>
            <a:chOff x="241914" y="1257938"/>
            <a:chExt cx="8184732" cy="5416367"/>
          </a:xfrm>
        </p:grpSpPr>
        <p:pic>
          <p:nvPicPr>
            <p:cNvPr id="2049" name="Grafik 19">
              <a:extLst>
                <a:ext uri="{FF2B5EF4-FFF2-40B4-BE49-F238E27FC236}">
                  <a16:creationId xmlns:a16="http://schemas.microsoft.com/office/drawing/2014/main" id="{8446C734-8AC7-4EA5-82C9-BA9E52C01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14" y="1257938"/>
              <a:ext cx="8184732" cy="5416367"/>
            </a:xfrm>
            <a:prstGeom prst="rect">
              <a:avLst/>
            </a:prstGeom>
            <a:noFill/>
            <a:extLst>
              <a:ext uri="{909E8E84-426E-40DD-AFC4-6F175D3DCCD1}">
                <a14:hiddenFill xmlns:a14="http://schemas.microsoft.com/office/drawing/2010/main">
                  <a:solidFill>
                    <a:srgbClr val="FFFFFF"/>
                  </a:solidFill>
                </a14:hiddenFill>
              </a:ext>
            </a:extLst>
          </p:spPr>
        </p:pic>
        <p:sp>
          <p:nvSpPr>
            <p:cNvPr id="42" name="Ellipse 41">
              <a:extLst>
                <a:ext uri="{FF2B5EF4-FFF2-40B4-BE49-F238E27FC236}">
                  <a16:creationId xmlns:a16="http://schemas.microsoft.com/office/drawing/2014/main" id="{441695DE-B640-41A5-B03E-ABFA95F67D04}"/>
                </a:ext>
              </a:extLst>
            </p:cNvPr>
            <p:cNvSpPr/>
            <p:nvPr/>
          </p:nvSpPr>
          <p:spPr>
            <a:xfrm rot="1256655">
              <a:off x="3486864" y="3055111"/>
              <a:ext cx="2348735" cy="1463774"/>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 name="Ellipse 42">
              <a:extLst>
                <a:ext uri="{FF2B5EF4-FFF2-40B4-BE49-F238E27FC236}">
                  <a16:creationId xmlns:a16="http://schemas.microsoft.com/office/drawing/2014/main" id="{2E6634DE-C459-4B54-86F7-0131B7406BD1}"/>
                </a:ext>
              </a:extLst>
            </p:cNvPr>
            <p:cNvSpPr/>
            <p:nvPr/>
          </p:nvSpPr>
          <p:spPr>
            <a:xfrm rot="1667553">
              <a:off x="3495479" y="3256073"/>
              <a:ext cx="1162131" cy="747473"/>
            </a:xfrm>
            <a:prstGeom prst="ellipse">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 name="Ellipse 49">
              <a:extLst>
                <a:ext uri="{FF2B5EF4-FFF2-40B4-BE49-F238E27FC236}">
                  <a16:creationId xmlns:a16="http://schemas.microsoft.com/office/drawing/2014/main" id="{613648F0-7896-4E1E-97F4-7D4579A8A267}"/>
                </a:ext>
              </a:extLst>
            </p:cNvPr>
            <p:cNvSpPr/>
            <p:nvPr/>
          </p:nvSpPr>
          <p:spPr>
            <a:xfrm rot="1165169">
              <a:off x="4551896" y="3815177"/>
              <a:ext cx="1161375" cy="640332"/>
            </a:xfrm>
            <a:prstGeom prst="ellipse">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6" name="Rectangle 5">
            <a:extLst>
              <a:ext uri="{FF2B5EF4-FFF2-40B4-BE49-F238E27FC236}">
                <a16:creationId xmlns:a16="http://schemas.microsoft.com/office/drawing/2014/main" id="{D98CFC9E-4CF4-4AD9-A32A-C5306995198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a:extLst>
              <a:ext uri="{FF2B5EF4-FFF2-40B4-BE49-F238E27FC236}">
                <a16:creationId xmlns:a16="http://schemas.microsoft.com/office/drawing/2014/main" id="{2D34A9E5-5285-4BF9-AB63-1CC24E92592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215173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9B045-9013-4674-A163-602137128AB3}"/>
              </a:ext>
            </a:extLst>
          </p:cNvPr>
          <p:cNvSpPr>
            <a:spLocks noGrp="1"/>
          </p:cNvSpPr>
          <p:nvPr>
            <p:ph type="ctrTitle"/>
          </p:nvPr>
        </p:nvSpPr>
        <p:spPr/>
        <p:txBody>
          <a:bodyPr/>
          <a:lstStyle/>
          <a:p>
            <a:r>
              <a:rPr lang="en-US"/>
              <a:t>Introduction of Market Maturity Levels</a:t>
            </a:r>
          </a:p>
        </p:txBody>
      </p:sp>
      <p:sp>
        <p:nvSpPr>
          <p:cNvPr id="3" name="Untertitel 2">
            <a:extLst>
              <a:ext uri="{FF2B5EF4-FFF2-40B4-BE49-F238E27FC236}">
                <a16:creationId xmlns:a16="http://schemas.microsoft.com/office/drawing/2014/main" id="{E7696EF5-5D10-4351-B52D-376EA6853511}"/>
              </a:ext>
            </a:extLst>
          </p:cNvPr>
          <p:cNvSpPr>
            <a:spLocks noGrp="1"/>
          </p:cNvSpPr>
          <p:nvPr>
            <p:ph type="subTitle" idx="1"/>
          </p:nvPr>
        </p:nvSpPr>
        <p:spPr/>
        <p:txBody>
          <a:bodyPr/>
          <a:lstStyle/>
          <a:p>
            <a:r>
              <a:rPr lang="en-US"/>
              <a:t>Associated Conditions</a:t>
            </a:r>
          </a:p>
        </p:txBody>
      </p:sp>
      <p:sp>
        <p:nvSpPr>
          <p:cNvPr id="4" name="Textplatzhalter 3">
            <a:extLst>
              <a:ext uri="{FF2B5EF4-FFF2-40B4-BE49-F238E27FC236}">
                <a16:creationId xmlns:a16="http://schemas.microsoft.com/office/drawing/2014/main" id="{32533E24-E648-4C02-8234-3700B7F29710}"/>
              </a:ext>
            </a:extLst>
          </p:cNvPr>
          <p:cNvSpPr>
            <a:spLocks noGrp="1"/>
          </p:cNvSpPr>
          <p:nvPr>
            <p:ph type="body" sz="quarter" idx="13"/>
          </p:nvPr>
        </p:nvSpPr>
        <p:spPr/>
        <p:txBody>
          <a:bodyPr/>
          <a:lstStyle/>
          <a:p>
            <a:endParaRPr lang="en-US"/>
          </a:p>
        </p:txBody>
      </p:sp>
      <p:sp>
        <p:nvSpPr>
          <p:cNvPr id="5" name="Foliennummernplatzhalter 4">
            <a:extLst>
              <a:ext uri="{FF2B5EF4-FFF2-40B4-BE49-F238E27FC236}">
                <a16:creationId xmlns:a16="http://schemas.microsoft.com/office/drawing/2014/main" id="{19BC880C-6C09-44FB-9600-0D8AF00CAA2E}"/>
              </a:ext>
            </a:extLst>
          </p:cNvPr>
          <p:cNvSpPr>
            <a:spLocks noGrp="1"/>
          </p:cNvSpPr>
          <p:nvPr>
            <p:ph type="sldNum" sz="quarter" idx="14"/>
          </p:nvPr>
        </p:nvSpPr>
        <p:spPr/>
        <p:txBody>
          <a:bodyPr/>
          <a:lstStyle/>
          <a:p>
            <a:fld id="{17CE31EA-825F-7848-8941-1BE262FCD642}" type="slidenum">
              <a:rPr lang="en-US" smtClean="0"/>
              <a:pPr/>
              <a:t>19</a:t>
            </a:fld>
            <a:endParaRPr lang="en-US"/>
          </a:p>
        </p:txBody>
      </p:sp>
      <p:sp>
        <p:nvSpPr>
          <p:cNvPr id="6" name="Textplatzhalter 5">
            <a:extLst>
              <a:ext uri="{FF2B5EF4-FFF2-40B4-BE49-F238E27FC236}">
                <a16:creationId xmlns:a16="http://schemas.microsoft.com/office/drawing/2014/main" id="{2AD57082-55F1-4CB2-8263-0499BF1C82D8}"/>
              </a:ext>
            </a:extLst>
          </p:cNvPr>
          <p:cNvSpPr>
            <a:spLocks noGrp="1"/>
          </p:cNvSpPr>
          <p:nvPr>
            <p:ph type="body" sz="quarter" idx="15"/>
          </p:nvPr>
        </p:nvSpPr>
        <p:spPr/>
        <p:txBody>
          <a:bodyPr/>
          <a:lstStyle/>
          <a:p>
            <a:pPr marL="285750" indent="-285750">
              <a:buFont typeface="Arial" panose="020B0604020202020204" pitchFamily="34" charset="0"/>
              <a:buChar char="•"/>
            </a:pPr>
            <a:r>
              <a:rPr lang="en-US" sz="1800"/>
              <a:t>Proper Support of the Projects</a:t>
            </a:r>
          </a:p>
          <a:p>
            <a:pPr marL="285750" indent="-285750">
              <a:buFont typeface="Arial" panose="020B0604020202020204" pitchFamily="34" charset="0"/>
              <a:buChar char="•"/>
            </a:pPr>
            <a:r>
              <a:rPr lang="en-US" sz="1800"/>
              <a:t>Effective and efficient fund management</a:t>
            </a:r>
          </a:p>
          <a:p>
            <a:pPr marL="285750" indent="-285750">
              <a:buFont typeface="Arial" panose="020B0604020202020204" pitchFamily="34" charset="0"/>
              <a:buChar char="•"/>
            </a:pPr>
            <a:r>
              <a:rPr lang="en-US" sz="1800"/>
              <a:t>Stimulation of Market Growth</a:t>
            </a:r>
          </a:p>
          <a:p>
            <a:pPr marL="285750" indent="-285750">
              <a:buFont typeface="Arial" panose="020B0604020202020204" pitchFamily="34" charset="0"/>
              <a:buChar char="•"/>
            </a:pPr>
            <a:r>
              <a:rPr lang="en-US" sz="1800"/>
              <a:t>Gradual shift of the RMS Funding from public to private sectors</a:t>
            </a:r>
          </a:p>
          <a:p>
            <a:pPr marL="285750" indent="-285750">
              <a:buFont typeface="Arial" panose="020B0604020202020204" pitchFamily="34" charset="0"/>
              <a:buChar char="•"/>
            </a:pPr>
            <a:endParaRPr lang="en-US" sz="1800"/>
          </a:p>
        </p:txBody>
      </p:sp>
    </p:spTree>
    <p:extLst>
      <p:ext uri="{BB962C8B-B14F-4D97-AF65-F5344CB8AC3E}">
        <p14:creationId xmlns:p14="http://schemas.microsoft.com/office/powerpoint/2010/main" val="279323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5591F-D4F6-4361-B123-12294E2A41D2}"/>
              </a:ext>
            </a:extLst>
          </p:cNvPr>
          <p:cNvSpPr>
            <a:spLocks noGrp="1"/>
          </p:cNvSpPr>
          <p:nvPr>
            <p:ph type="ctrTitle"/>
          </p:nvPr>
        </p:nvSpPr>
        <p:spPr/>
        <p:txBody>
          <a:bodyPr/>
          <a:lstStyle/>
          <a:p>
            <a:r>
              <a:rPr lang="en-US" dirty="0"/>
              <a:t>General Overview</a:t>
            </a:r>
          </a:p>
        </p:txBody>
      </p:sp>
      <p:sp>
        <p:nvSpPr>
          <p:cNvPr id="4" name="Textplatzhalter 3">
            <a:extLst>
              <a:ext uri="{FF2B5EF4-FFF2-40B4-BE49-F238E27FC236}">
                <a16:creationId xmlns:a16="http://schemas.microsoft.com/office/drawing/2014/main" id="{1C5E708E-FC0C-468D-9C73-84416CE6C61A}"/>
              </a:ext>
            </a:extLst>
          </p:cNvPr>
          <p:cNvSpPr>
            <a:spLocks noGrp="1"/>
          </p:cNvSpPr>
          <p:nvPr>
            <p:ph type="body" sz="quarter" idx="13"/>
          </p:nvPr>
        </p:nvSpPr>
        <p:spPr/>
        <p:txBody>
          <a:bodyPr/>
          <a:lstStyle/>
          <a:p>
            <a:endParaRPr lang="en-GB"/>
          </a:p>
        </p:txBody>
      </p:sp>
      <p:sp>
        <p:nvSpPr>
          <p:cNvPr id="5" name="Foliennummernplatzhalter 4">
            <a:extLst>
              <a:ext uri="{FF2B5EF4-FFF2-40B4-BE49-F238E27FC236}">
                <a16:creationId xmlns:a16="http://schemas.microsoft.com/office/drawing/2014/main" id="{FF3A4CE8-6EE6-4B3B-B24B-7E595BD50BB9}"/>
              </a:ext>
            </a:extLst>
          </p:cNvPr>
          <p:cNvSpPr>
            <a:spLocks noGrp="1"/>
          </p:cNvSpPr>
          <p:nvPr>
            <p:ph type="sldNum" sz="quarter" idx="14"/>
          </p:nvPr>
        </p:nvSpPr>
        <p:spPr/>
        <p:txBody>
          <a:bodyPr/>
          <a:lstStyle/>
          <a:p>
            <a:fld id="{17CE31EA-825F-7848-8941-1BE262FCD642}" type="slidenum">
              <a:rPr lang="ro-RO" smtClean="0"/>
              <a:pPr/>
              <a:t>2</a:t>
            </a:fld>
            <a:endParaRPr lang="ro-RO" dirty="0"/>
          </a:p>
        </p:txBody>
      </p:sp>
      <p:sp>
        <p:nvSpPr>
          <p:cNvPr id="6" name="Textplatzhalter 5">
            <a:extLst>
              <a:ext uri="{FF2B5EF4-FFF2-40B4-BE49-F238E27FC236}">
                <a16:creationId xmlns:a16="http://schemas.microsoft.com/office/drawing/2014/main" id="{7ADABE51-55F6-4348-930D-099477F70EB3}"/>
              </a:ext>
            </a:extLst>
          </p:cNvPr>
          <p:cNvSpPr>
            <a:spLocks noGrp="1"/>
          </p:cNvSpPr>
          <p:nvPr>
            <p:ph type="body" sz="quarter" idx="15"/>
          </p:nvPr>
        </p:nvSpPr>
        <p:spPr>
          <a:xfrm>
            <a:off x="679462" y="2100262"/>
            <a:ext cx="10247313" cy="2861489"/>
          </a:xfrm>
        </p:spPr>
        <p:txBody>
          <a:bodyPr/>
          <a:lstStyle/>
          <a:p>
            <a:pPr marL="457200" indent="-457200">
              <a:buFont typeface="+mj-lt"/>
              <a:buAutoNum type="romanUcPeriod"/>
            </a:pPr>
            <a:r>
              <a:rPr lang="en-US" sz="2000" b="1" dirty="0">
                <a:solidFill>
                  <a:srgbClr val="5BC5CF"/>
                </a:solidFill>
              </a:rPr>
              <a:t>Original Situation</a:t>
            </a:r>
          </a:p>
          <a:p>
            <a:pPr marL="457200" indent="-457200">
              <a:buFont typeface="+mj-lt"/>
              <a:buAutoNum type="romanUcPeriod"/>
            </a:pPr>
            <a:endParaRPr lang="en-US" sz="2000" b="1" dirty="0">
              <a:solidFill>
                <a:srgbClr val="5BC5CF"/>
              </a:solidFill>
            </a:endParaRPr>
          </a:p>
          <a:p>
            <a:pPr marL="447675" indent="-447675">
              <a:buFont typeface="+mj-lt"/>
              <a:buAutoNum type="romanUcPeriod"/>
            </a:pPr>
            <a:r>
              <a:rPr lang="en-US" sz="2000" b="1" dirty="0">
                <a:solidFill>
                  <a:srgbClr val="5BC5CF"/>
                </a:solidFill>
              </a:rPr>
              <a:t>Market Maturity and CRI Levels </a:t>
            </a:r>
          </a:p>
          <a:p>
            <a:pPr marL="447675" indent="-447675">
              <a:buFont typeface="+mj-lt"/>
              <a:buAutoNum type="romanUcPeriod"/>
            </a:pPr>
            <a:endParaRPr lang="en-US" sz="2000" b="1" dirty="0">
              <a:solidFill>
                <a:srgbClr val="5BC5CF"/>
              </a:solidFill>
            </a:endParaRPr>
          </a:p>
          <a:p>
            <a:pPr marL="457200" indent="-457200">
              <a:buFont typeface="+mj-lt"/>
              <a:buAutoNum type="romanUcPeriod"/>
            </a:pPr>
            <a:r>
              <a:rPr lang="en-US" sz="2000" b="1" dirty="0">
                <a:solidFill>
                  <a:srgbClr val="5BC5CF"/>
                </a:solidFill>
              </a:rPr>
              <a:t>Developed Risk Mitigation Scheme Structure </a:t>
            </a:r>
          </a:p>
          <a:p>
            <a:pPr marL="457200" indent="-457200">
              <a:buFont typeface="+mj-lt"/>
              <a:buAutoNum type="romanUcPeriod"/>
            </a:pPr>
            <a:endParaRPr lang="en-US" sz="2000" b="1" dirty="0">
              <a:solidFill>
                <a:srgbClr val="5BC5CF"/>
              </a:solidFill>
            </a:endParaRPr>
          </a:p>
          <a:p>
            <a:pPr marL="457200" indent="-457200">
              <a:buFont typeface="+mj-lt"/>
              <a:buAutoNum type="romanUcPeriod"/>
            </a:pPr>
            <a:r>
              <a:rPr lang="en-US" sz="2000" b="1" dirty="0">
                <a:solidFill>
                  <a:srgbClr val="5BC5CF"/>
                </a:solidFill>
              </a:rPr>
              <a:t>Financial Simulation and Results</a:t>
            </a:r>
          </a:p>
          <a:p>
            <a:pPr marL="457200" indent="-457200">
              <a:buFont typeface="+mj-lt"/>
              <a:buAutoNum type="romanUcPeriod"/>
            </a:pPr>
            <a:endParaRPr lang="en-US" sz="2000" b="1" dirty="0">
              <a:solidFill>
                <a:srgbClr val="5BC5CF"/>
              </a:solidFill>
            </a:endParaRPr>
          </a:p>
          <a:p>
            <a:pPr marL="457200" indent="-457200">
              <a:buFont typeface="+mj-lt"/>
              <a:buAutoNum type="romanUcPeriod"/>
            </a:pPr>
            <a:r>
              <a:rPr lang="en-US" sz="2000" b="1" dirty="0">
                <a:solidFill>
                  <a:srgbClr val="5BC5CF"/>
                </a:solidFill>
              </a:rPr>
              <a:t>Transition Criteria and Conditions</a:t>
            </a:r>
          </a:p>
          <a:p>
            <a:pPr marL="457200" indent="-457200">
              <a:buFont typeface="+mj-lt"/>
              <a:buAutoNum type="romanUcPeriod"/>
            </a:pPr>
            <a:endParaRPr lang="en-US" sz="2000" dirty="0">
              <a:solidFill>
                <a:srgbClr val="5BC5CF"/>
              </a:solidFill>
            </a:endParaRPr>
          </a:p>
          <a:p>
            <a:pPr marL="457200" indent="-457200">
              <a:buFont typeface="+mj-lt"/>
              <a:buAutoNum type="romanUcPeriod"/>
            </a:pPr>
            <a:endParaRPr lang="en-US" sz="2000" dirty="0"/>
          </a:p>
        </p:txBody>
      </p:sp>
    </p:spTree>
    <p:extLst>
      <p:ext uri="{BB962C8B-B14F-4D97-AF65-F5344CB8AC3E}">
        <p14:creationId xmlns:p14="http://schemas.microsoft.com/office/powerpoint/2010/main" val="3444847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3A119D3E-AD07-4FBB-87F9-144935EB3FF1}"/>
              </a:ext>
            </a:extLst>
          </p:cNvPr>
          <p:cNvSpPr>
            <a:spLocks noGrp="1"/>
          </p:cNvSpPr>
          <p:nvPr>
            <p:ph type="subTitle" idx="1"/>
          </p:nvPr>
        </p:nvSpPr>
        <p:spPr>
          <a:xfrm>
            <a:off x="896406" y="3182143"/>
            <a:ext cx="5855652" cy="493713"/>
          </a:xfrm>
        </p:spPr>
        <p:txBody>
          <a:bodyPr/>
          <a:lstStyle/>
          <a:p>
            <a:r>
              <a:rPr lang="de-DE" dirty="0"/>
              <a:t>IV. Financial Simulation and </a:t>
            </a:r>
            <a:r>
              <a:rPr lang="de-DE" dirty="0" err="1"/>
              <a:t>Results</a:t>
            </a:r>
            <a:endParaRPr lang="en-GB" dirty="0"/>
          </a:p>
        </p:txBody>
      </p:sp>
      <p:sp>
        <p:nvSpPr>
          <p:cNvPr id="3" name="Textplatzhalter 2">
            <a:extLst>
              <a:ext uri="{FF2B5EF4-FFF2-40B4-BE49-F238E27FC236}">
                <a16:creationId xmlns:a16="http://schemas.microsoft.com/office/drawing/2014/main" id="{905E72FE-FBF0-473D-B271-C70308AEAAFB}"/>
              </a:ext>
            </a:extLst>
          </p:cNvPr>
          <p:cNvSpPr>
            <a:spLocks noGrp="1"/>
          </p:cNvSpPr>
          <p:nvPr>
            <p:ph type="body" sz="quarter" idx="13"/>
          </p:nvPr>
        </p:nvSpPr>
        <p:spPr/>
        <p:txBody>
          <a:bodyPr/>
          <a:lstStyle/>
          <a:p>
            <a:endParaRPr lang="en-GB"/>
          </a:p>
        </p:txBody>
      </p:sp>
      <p:sp>
        <p:nvSpPr>
          <p:cNvPr id="4" name="Foliennummernplatzhalter 3">
            <a:extLst>
              <a:ext uri="{FF2B5EF4-FFF2-40B4-BE49-F238E27FC236}">
                <a16:creationId xmlns:a16="http://schemas.microsoft.com/office/drawing/2014/main" id="{046B8C28-BEE3-401A-B87B-ABD82B77114E}"/>
              </a:ext>
            </a:extLst>
          </p:cNvPr>
          <p:cNvSpPr>
            <a:spLocks noGrp="1"/>
          </p:cNvSpPr>
          <p:nvPr>
            <p:ph type="sldNum" sz="quarter" idx="14"/>
          </p:nvPr>
        </p:nvSpPr>
        <p:spPr/>
        <p:txBody>
          <a:bodyPr/>
          <a:lstStyle/>
          <a:p>
            <a:fld id="{A91573B5-A752-A84A-A3B1-6E889130E097}" type="slidenum">
              <a:rPr lang="ro-RO" smtClean="0"/>
              <a:pPr/>
              <a:t>20</a:t>
            </a:fld>
            <a:endParaRPr lang="ro-RO" dirty="0"/>
          </a:p>
        </p:txBody>
      </p:sp>
    </p:spTree>
    <p:extLst>
      <p:ext uri="{BB962C8B-B14F-4D97-AF65-F5344CB8AC3E}">
        <p14:creationId xmlns:p14="http://schemas.microsoft.com/office/powerpoint/2010/main" val="292328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4AF8CFE2-4C68-4258-A38C-E2A61BD7DEFE}"/>
              </a:ext>
            </a:extLst>
          </p:cNvPr>
          <p:cNvSpPr>
            <a:spLocks noGrp="1"/>
          </p:cNvSpPr>
          <p:nvPr>
            <p:ph type="ctrTitle"/>
          </p:nvPr>
        </p:nvSpPr>
        <p:spPr>
          <a:xfrm>
            <a:off x="679462" y="1427666"/>
            <a:ext cx="7058297" cy="501697"/>
          </a:xfrm>
        </p:spPr>
        <p:txBody>
          <a:bodyPr/>
          <a:lstStyle/>
          <a:p>
            <a:r>
              <a:rPr lang="de-DE" dirty="0"/>
              <a:t>Simulation Information</a:t>
            </a:r>
            <a:endParaRPr lang="en-GB" dirty="0"/>
          </a:p>
        </p:txBody>
      </p:sp>
      <p:sp>
        <p:nvSpPr>
          <p:cNvPr id="4" name="Foliennummernplatzhalter 3">
            <a:extLst>
              <a:ext uri="{FF2B5EF4-FFF2-40B4-BE49-F238E27FC236}">
                <a16:creationId xmlns:a16="http://schemas.microsoft.com/office/drawing/2014/main" id="{29A3198C-8929-4830-8590-F6A8CE207DF3}"/>
              </a:ext>
            </a:extLst>
          </p:cNvPr>
          <p:cNvSpPr>
            <a:spLocks noGrp="1"/>
          </p:cNvSpPr>
          <p:nvPr>
            <p:ph type="sldNum" sz="quarter" idx="14"/>
          </p:nvPr>
        </p:nvSpPr>
        <p:spPr/>
        <p:txBody>
          <a:bodyPr/>
          <a:lstStyle/>
          <a:p>
            <a:fld id="{17CE31EA-825F-7848-8941-1BE262FCD642}" type="slidenum">
              <a:rPr lang="ro-RO" smtClean="0"/>
              <a:pPr/>
              <a:t>21</a:t>
            </a:fld>
            <a:endParaRPr lang="ro-RO" dirty="0"/>
          </a:p>
        </p:txBody>
      </p:sp>
      <p:sp>
        <p:nvSpPr>
          <p:cNvPr id="14" name="Textplatzhalter 13">
            <a:extLst>
              <a:ext uri="{FF2B5EF4-FFF2-40B4-BE49-F238E27FC236}">
                <a16:creationId xmlns:a16="http://schemas.microsoft.com/office/drawing/2014/main" id="{DA3CBB9E-5835-4E47-8E14-244AEA5DD066}"/>
              </a:ext>
            </a:extLst>
          </p:cNvPr>
          <p:cNvSpPr>
            <a:spLocks noGrp="1"/>
          </p:cNvSpPr>
          <p:nvPr>
            <p:ph type="body" sz="quarter" idx="15"/>
          </p:nvPr>
        </p:nvSpPr>
        <p:spPr>
          <a:xfrm>
            <a:off x="679462" y="2083777"/>
            <a:ext cx="10247313" cy="4352882"/>
          </a:xfrm>
        </p:spPr>
        <p:txBody>
          <a:bodyPr/>
          <a:lstStyle/>
          <a:p>
            <a:r>
              <a:rPr lang="en-US" sz="1800" dirty="0"/>
              <a:t>Simulations are executed on “</a:t>
            </a:r>
            <a:r>
              <a:rPr lang="en-US" sz="1800" dirty="0" err="1"/>
              <a:t>Renewalizer</a:t>
            </a:r>
            <a:r>
              <a:rPr lang="en-US" sz="1800" dirty="0"/>
              <a:t>” financial simulation tool</a:t>
            </a:r>
          </a:p>
          <a:p>
            <a:r>
              <a:rPr lang="en-US" sz="1800" dirty="0"/>
              <a:t>The simulation will include 3 cases per RMS</a:t>
            </a:r>
          </a:p>
          <a:p>
            <a:pPr marL="1028700" lvl="1" indent="-342900">
              <a:buFont typeface="+mj-lt"/>
              <a:buAutoNum type="arabicParenR"/>
            </a:pPr>
            <a:r>
              <a:rPr lang="en-US" sz="1800" dirty="0">
                <a:solidFill>
                  <a:srgbClr val="767171"/>
                </a:solidFill>
              </a:rPr>
              <a:t>No Trouble Occurring</a:t>
            </a:r>
          </a:p>
          <a:p>
            <a:pPr marL="1028700" lvl="1" indent="-342900">
              <a:buFont typeface="+mj-lt"/>
              <a:buAutoNum type="arabicParenR"/>
            </a:pPr>
            <a:r>
              <a:rPr lang="en-US" sz="1800" dirty="0">
                <a:solidFill>
                  <a:srgbClr val="767171"/>
                </a:solidFill>
              </a:rPr>
              <a:t>Risk Occurrence without support of RMS </a:t>
            </a:r>
          </a:p>
          <a:p>
            <a:pPr marL="1028700" lvl="1" indent="-342900">
              <a:buFont typeface="+mj-lt"/>
              <a:buAutoNum type="arabicParenR"/>
            </a:pPr>
            <a:r>
              <a:rPr lang="en-US" sz="1800" dirty="0">
                <a:solidFill>
                  <a:srgbClr val="767171"/>
                </a:solidFill>
              </a:rPr>
              <a:t>Risk Occurrence with support of RMS </a:t>
            </a:r>
          </a:p>
          <a:p>
            <a:r>
              <a:rPr lang="en-GB" sz="1800" dirty="0"/>
              <a:t>Note: Risk will be presented in the form of an overinvestment.</a:t>
            </a:r>
          </a:p>
          <a:p>
            <a:r>
              <a:rPr lang="en-GB" sz="1800" dirty="0"/>
              <a:t>The Results will be presented in the forms of a </a:t>
            </a:r>
            <a:r>
              <a:rPr lang="en-GB" sz="1800" u="sng" dirty="0"/>
              <a:t>Project</a:t>
            </a:r>
            <a:r>
              <a:rPr lang="en-GB" sz="1800" dirty="0"/>
              <a:t> NPV and IRR</a:t>
            </a:r>
          </a:p>
          <a:p>
            <a:r>
              <a:rPr lang="en-GB" sz="1800" b="1" dirty="0">
                <a:solidFill>
                  <a:srgbClr val="FF0000"/>
                </a:solidFill>
              </a:rPr>
              <a:t>In all simulated cases the project was successful.</a:t>
            </a:r>
          </a:p>
        </p:txBody>
      </p:sp>
      <p:sp>
        <p:nvSpPr>
          <p:cNvPr id="16" name="Textplatzhalter 15">
            <a:extLst>
              <a:ext uri="{FF2B5EF4-FFF2-40B4-BE49-F238E27FC236}">
                <a16:creationId xmlns:a16="http://schemas.microsoft.com/office/drawing/2014/main" id="{22889ED0-DAE4-4340-B526-42BF4B75E534}"/>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87792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4BDCC0D-C8B0-4FA6-8E65-5779EF6EFCE8}"/>
              </a:ext>
            </a:extLst>
          </p:cNvPr>
          <p:cNvPicPr>
            <a:picLocks noChangeAspect="1"/>
          </p:cNvPicPr>
          <p:nvPr/>
        </p:nvPicPr>
        <p:blipFill>
          <a:blip r:embed="rId2"/>
          <a:stretch>
            <a:fillRect/>
          </a:stretch>
        </p:blipFill>
        <p:spPr>
          <a:xfrm>
            <a:off x="169589" y="785283"/>
            <a:ext cx="8441011" cy="5571067"/>
          </a:xfrm>
          <a:prstGeom prst="rect">
            <a:avLst/>
          </a:prstGeom>
        </p:spPr>
      </p:pic>
      <p:sp>
        <p:nvSpPr>
          <p:cNvPr id="5" name="Foliennummernplatzhalter 4">
            <a:extLst>
              <a:ext uri="{FF2B5EF4-FFF2-40B4-BE49-F238E27FC236}">
                <a16:creationId xmlns:a16="http://schemas.microsoft.com/office/drawing/2014/main" id="{D968CC79-DF37-4B93-A7E1-C8092BF08B9F}"/>
              </a:ext>
            </a:extLst>
          </p:cNvPr>
          <p:cNvSpPr>
            <a:spLocks noGrp="1"/>
          </p:cNvSpPr>
          <p:nvPr>
            <p:ph type="sldNum" sz="quarter" idx="16"/>
          </p:nvPr>
        </p:nvSpPr>
        <p:spPr>
          <a:xfrm>
            <a:off x="8610600" y="6356350"/>
            <a:ext cx="2743200" cy="365125"/>
          </a:xfrm>
        </p:spPr>
        <p:txBody>
          <a:bodyPr vert="horz" lIns="91440" tIns="45720" rIns="91440" bIns="45720" rtlCol="0" anchor="ctr">
            <a:normAutofit/>
          </a:bodyPr>
          <a:lstStyle/>
          <a:p>
            <a:pPr>
              <a:spcAft>
                <a:spcPts val="600"/>
              </a:spcAft>
            </a:pPr>
            <a:fld id="{17CE31EA-825F-7848-8941-1BE262FCD642}" type="slidenum">
              <a:rPr lang="en-US" sz="1200" smtClean="0">
                <a:solidFill>
                  <a:schemeClr val="tx1">
                    <a:tint val="75000"/>
                  </a:schemeClr>
                </a:solidFill>
                <a:latin typeface="+mn-lt"/>
                <a:cs typeface="+mn-cs"/>
              </a:rPr>
              <a:pPr>
                <a:spcAft>
                  <a:spcPts val="600"/>
                </a:spcAft>
              </a:pPr>
              <a:t>22</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378717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21265-8FE1-403E-B41B-93A2ED0555E3}"/>
              </a:ext>
            </a:extLst>
          </p:cNvPr>
          <p:cNvSpPr>
            <a:spLocks noGrp="1"/>
          </p:cNvSpPr>
          <p:nvPr>
            <p:ph type="ctrTitle"/>
          </p:nvPr>
        </p:nvSpPr>
        <p:spPr/>
        <p:txBody>
          <a:bodyPr/>
          <a:lstStyle/>
          <a:p>
            <a:r>
              <a:rPr lang="en-US"/>
              <a:t>Background Assumptions</a:t>
            </a:r>
          </a:p>
        </p:txBody>
      </p:sp>
      <p:sp>
        <p:nvSpPr>
          <p:cNvPr id="4" name="Textplatzhalter 3">
            <a:extLst>
              <a:ext uri="{FF2B5EF4-FFF2-40B4-BE49-F238E27FC236}">
                <a16:creationId xmlns:a16="http://schemas.microsoft.com/office/drawing/2014/main" id="{F3379EF0-D928-43E3-BE74-0C4923C15148}"/>
              </a:ext>
            </a:extLst>
          </p:cNvPr>
          <p:cNvSpPr>
            <a:spLocks noGrp="1"/>
          </p:cNvSpPr>
          <p:nvPr>
            <p:ph type="body" sz="quarter" idx="13"/>
          </p:nvPr>
        </p:nvSpPr>
        <p:spPr/>
        <p:txBody>
          <a:bodyPr/>
          <a:lstStyle/>
          <a:p>
            <a:endParaRPr lang="en-GB"/>
          </a:p>
        </p:txBody>
      </p:sp>
      <p:sp>
        <p:nvSpPr>
          <p:cNvPr id="5" name="Foliennummernplatzhalter 4">
            <a:extLst>
              <a:ext uri="{FF2B5EF4-FFF2-40B4-BE49-F238E27FC236}">
                <a16:creationId xmlns:a16="http://schemas.microsoft.com/office/drawing/2014/main" id="{C3780199-A673-424B-9A60-9F91F76D6FA5}"/>
              </a:ext>
            </a:extLst>
          </p:cNvPr>
          <p:cNvSpPr>
            <a:spLocks noGrp="1"/>
          </p:cNvSpPr>
          <p:nvPr>
            <p:ph type="sldNum" sz="quarter" idx="14"/>
          </p:nvPr>
        </p:nvSpPr>
        <p:spPr/>
        <p:txBody>
          <a:bodyPr/>
          <a:lstStyle/>
          <a:p>
            <a:fld id="{17CE31EA-825F-7848-8941-1BE262FCD642}" type="slidenum">
              <a:rPr lang="ro-RO" smtClean="0"/>
              <a:pPr/>
              <a:t>23</a:t>
            </a:fld>
            <a:endParaRPr lang="ro-RO" dirty="0"/>
          </a:p>
        </p:txBody>
      </p:sp>
      <p:sp>
        <p:nvSpPr>
          <p:cNvPr id="6" name="Textplatzhalter 5">
            <a:extLst>
              <a:ext uri="{FF2B5EF4-FFF2-40B4-BE49-F238E27FC236}">
                <a16:creationId xmlns:a16="http://schemas.microsoft.com/office/drawing/2014/main" id="{F10D12A1-E937-4DB3-B2E0-4EA3852CB3CA}"/>
              </a:ext>
            </a:extLst>
          </p:cNvPr>
          <p:cNvSpPr>
            <a:spLocks noGrp="1"/>
          </p:cNvSpPr>
          <p:nvPr>
            <p:ph type="body" sz="quarter" idx="15"/>
          </p:nvPr>
        </p:nvSpPr>
        <p:spPr/>
        <p:txBody>
          <a:bodyPr/>
          <a:lstStyle/>
          <a:p>
            <a:r>
              <a:rPr lang="en-US" dirty="0"/>
              <a:t>For simulations following assumptions were taken:</a:t>
            </a:r>
          </a:p>
          <a:p>
            <a:pPr marL="285750" indent="-285750">
              <a:buFont typeface="Arial" panose="020B0604020202020204" pitchFamily="34" charset="0"/>
              <a:buChar char="•"/>
            </a:pPr>
            <a:r>
              <a:rPr lang="en-US" dirty="0"/>
              <a:t>Feed-In Tariff fixed for all scenarios, </a:t>
            </a:r>
            <a:r>
              <a:rPr lang="en-US" u="sng" dirty="0"/>
              <a:t>only electricity</a:t>
            </a:r>
            <a:r>
              <a:rPr lang="en-US" dirty="0"/>
              <a:t>, </a:t>
            </a:r>
            <a:r>
              <a:rPr lang="en-US" u="sng" dirty="0"/>
              <a:t>no heat sales</a:t>
            </a:r>
          </a:p>
          <a:p>
            <a:pPr marL="285750" indent="-285750">
              <a:buFont typeface="Arial" panose="020B0604020202020204" pitchFamily="34" charset="0"/>
              <a:buChar char="•"/>
            </a:pPr>
            <a:r>
              <a:rPr lang="en-US" dirty="0"/>
              <a:t>Investment constant for all scenarios</a:t>
            </a:r>
          </a:p>
          <a:p>
            <a:pPr marL="285750" indent="-285750">
              <a:buFont typeface="Arial" panose="020B0604020202020204" pitchFamily="34" charset="0"/>
              <a:buChar char="•"/>
            </a:pPr>
            <a:r>
              <a:rPr lang="en-US" dirty="0"/>
              <a:t>Project Lifetime 21 Years, no residual value after 21 years calculated</a:t>
            </a:r>
          </a:p>
          <a:p>
            <a:pPr marL="285750" indent="-285750">
              <a:buFont typeface="Arial" panose="020B0604020202020204" pitchFamily="34" charset="0"/>
              <a:buChar char="•"/>
            </a:pPr>
            <a:r>
              <a:rPr lang="en-US" dirty="0"/>
              <a:t>Interest rates; Equity 16%, Loan 4%</a:t>
            </a:r>
          </a:p>
          <a:p>
            <a:pPr marL="285750" indent="-285750">
              <a:buFont typeface="Arial" panose="020B0604020202020204" pitchFamily="34" charset="0"/>
              <a:buChar char="•"/>
            </a:pPr>
            <a:r>
              <a:rPr lang="en-US" dirty="0"/>
              <a:t>Presented outcome values will be after the taxation.</a:t>
            </a:r>
          </a:p>
          <a:p>
            <a:endParaRPr lang="en-GB" dirty="0"/>
          </a:p>
        </p:txBody>
      </p:sp>
    </p:spTree>
    <p:extLst>
      <p:ext uri="{BB962C8B-B14F-4D97-AF65-F5344CB8AC3E}">
        <p14:creationId xmlns:p14="http://schemas.microsoft.com/office/powerpoint/2010/main" val="345662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AD85B-B602-4D7D-92D2-4EBA39439164}"/>
              </a:ext>
            </a:extLst>
          </p:cNvPr>
          <p:cNvSpPr>
            <a:spLocks noGrp="1"/>
          </p:cNvSpPr>
          <p:nvPr>
            <p:ph type="ctrTitle"/>
          </p:nvPr>
        </p:nvSpPr>
        <p:spPr/>
        <p:txBody>
          <a:bodyPr/>
          <a:lstStyle/>
          <a:p>
            <a:r>
              <a:rPr lang="de-DE" dirty="0"/>
              <a:t>Project Data</a:t>
            </a:r>
            <a:endParaRPr lang="en-GB" dirty="0"/>
          </a:p>
        </p:txBody>
      </p:sp>
      <p:sp>
        <p:nvSpPr>
          <p:cNvPr id="4" name="Textplatzhalter 3">
            <a:extLst>
              <a:ext uri="{FF2B5EF4-FFF2-40B4-BE49-F238E27FC236}">
                <a16:creationId xmlns:a16="http://schemas.microsoft.com/office/drawing/2014/main" id="{598B4C54-3B1E-4BAB-863E-CD65D0FEBBB4}"/>
              </a:ext>
            </a:extLst>
          </p:cNvPr>
          <p:cNvSpPr>
            <a:spLocks noGrp="1"/>
          </p:cNvSpPr>
          <p:nvPr>
            <p:ph type="body" sz="quarter" idx="13"/>
          </p:nvPr>
        </p:nvSpPr>
        <p:spPr/>
        <p:txBody>
          <a:bodyPr/>
          <a:lstStyle/>
          <a:p>
            <a:endParaRPr lang="en-GB"/>
          </a:p>
        </p:txBody>
      </p:sp>
      <p:sp>
        <p:nvSpPr>
          <p:cNvPr id="5" name="Foliennummernplatzhalter 4">
            <a:extLst>
              <a:ext uri="{FF2B5EF4-FFF2-40B4-BE49-F238E27FC236}">
                <a16:creationId xmlns:a16="http://schemas.microsoft.com/office/drawing/2014/main" id="{3CE8787C-EC13-40F7-AE10-045203F809BF}"/>
              </a:ext>
            </a:extLst>
          </p:cNvPr>
          <p:cNvSpPr>
            <a:spLocks noGrp="1"/>
          </p:cNvSpPr>
          <p:nvPr>
            <p:ph type="sldNum" sz="quarter" idx="14"/>
          </p:nvPr>
        </p:nvSpPr>
        <p:spPr/>
        <p:txBody>
          <a:bodyPr/>
          <a:lstStyle/>
          <a:p>
            <a:fld id="{17CE31EA-825F-7848-8941-1BE262FCD642}" type="slidenum">
              <a:rPr lang="ro-RO" smtClean="0"/>
              <a:pPr/>
              <a:t>24</a:t>
            </a:fld>
            <a:endParaRPr lang="ro-RO" dirty="0"/>
          </a:p>
        </p:txBody>
      </p:sp>
      <p:sp>
        <p:nvSpPr>
          <p:cNvPr id="6" name="Textplatzhalter 5">
            <a:extLst>
              <a:ext uri="{FF2B5EF4-FFF2-40B4-BE49-F238E27FC236}">
                <a16:creationId xmlns:a16="http://schemas.microsoft.com/office/drawing/2014/main" id="{15D5C0DA-FD37-451F-B80C-C68E9352A517}"/>
              </a:ext>
            </a:extLst>
          </p:cNvPr>
          <p:cNvSpPr>
            <a:spLocks noGrp="1"/>
          </p:cNvSpPr>
          <p:nvPr>
            <p:ph type="body" sz="quarter" idx="15"/>
          </p:nvPr>
        </p:nvSpPr>
        <p:spPr>
          <a:xfrm>
            <a:off x="679463" y="2884538"/>
            <a:ext cx="5301208" cy="2515754"/>
          </a:xfrm>
        </p:spPr>
        <p:txBody>
          <a:bodyPr/>
          <a:lstStyle/>
          <a:p>
            <a:pPr marL="285750" indent="-285750">
              <a:buFont typeface="Arial" panose="020B0604020202020204" pitchFamily="34" charset="0"/>
              <a:buChar char="•"/>
            </a:pPr>
            <a:r>
              <a:rPr lang="en-US" dirty="0"/>
              <a:t>True Vertical Depth 3.500 m</a:t>
            </a:r>
          </a:p>
          <a:p>
            <a:pPr marL="285750" indent="-285750">
              <a:buFont typeface="Arial" panose="020B0604020202020204" pitchFamily="34" charset="0"/>
              <a:buChar char="•"/>
            </a:pPr>
            <a:r>
              <a:rPr lang="en-US" dirty="0"/>
              <a:t>Flow Rate 240 l/s</a:t>
            </a:r>
          </a:p>
          <a:p>
            <a:pPr marL="285750" indent="-285750">
              <a:buFont typeface="Arial" panose="020B0604020202020204" pitchFamily="34" charset="0"/>
              <a:buChar char="•"/>
            </a:pPr>
            <a:r>
              <a:rPr lang="de-DE" dirty="0"/>
              <a:t>Total </a:t>
            </a:r>
            <a:r>
              <a:rPr lang="de-DE" dirty="0" err="1"/>
              <a:t>Dissolved</a:t>
            </a:r>
            <a:r>
              <a:rPr lang="de-DE" dirty="0"/>
              <a:t> </a:t>
            </a:r>
            <a:r>
              <a:rPr lang="de-DE" dirty="0" err="1"/>
              <a:t>Solids</a:t>
            </a:r>
            <a:r>
              <a:rPr lang="de-DE" dirty="0"/>
              <a:t> 0,8 g/l</a:t>
            </a:r>
            <a:endParaRPr lang="en-US" dirty="0"/>
          </a:p>
          <a:p>
            <a:pPr marL="285750" indent="-285750">
              <a:buFont typeface="Arial" panose="020B0604020202020204" pitchFamily="34" charset="0"/>
              <a:buChar char="•"/>
            </a:pPr>
            <a:r>
              <a:rPr lang="en-US" dirty="0"/>
              <a:t>Temperature Well-Head 125 °C, Temperature Injection 53°C</a:t>
            </a:r>
          </a:p>
          <a:p>
            <a:pPr marL="285750" indent="-285750">
              <a:buFont typeface="Arial" panose="020B0604020202020204" pitchFamily="34" charset="0"/>
              <a:buChar char="•"/>
            </a:pPr>
            <a:r>
              <a:rPr lang="en-US" dirty="0"/>
              <a:t>Thermal Power 70,17 </a:t>
            </a:r>
            <a:r>
              <a:rPr lang="en-US" dirty="0" err="1"/>
              <a:t>MWt</a:t>
            </a:r>
            <a:endParaRPr lang="en-US" dirty="0"/>
          </a:p>
          <a:p>
            <a:pPr marL="285750" indent="-285750">
              <a:buFont typeface="Arial" panose="020B0604020202020204" pitchFamily="34" charset="0"/>
              <a:buChar char="•"/>
            </a:pPr>
            <a:r>
              <a:rPr lang="en-US" dirty="0"/>
              <a:t>Electric Power (gross) 9,70 </a:t>
            </a:r>
            <a:r>
              <a:rPr lang="en-US" dirty="0" err="1"/>
              <a:t>MWe</a:t>
            </a:r>
            <a:endParaRPr lang="en-US" dirty="0"/>
          </a:p>
          <a:p>
            <a:pPr marL="285750" indent="-285750">
              <a:buFont typeface="Arial" panose="020B0604020202020204" pitchFamily="34" charset="0"/>
              <a:buChar char="•"/>
            </a:pPr>
            <a:r>
              <a:rPr lang="en-US" dirty="0"/>
              <a:t>Pump pressure 60 bar</a:t>
            </a:r>
          </a:p>
          <a:p>
            <a:pPr marL="285750" indent="-285750">
              <a:buFont typeface="Arial" panose="020B0604020202020204" pitchFamily="34" charset="0"/>
              <a:buChar char="•"/>
            </a:pPr>
            <a:r>
              <a:rPr lang="en-US" dirty="0"/>
              <a:t>Availability 8.322h</a:t>
            </a:r>
          </a:p>
          <a:p>
            <a:endParaRPr lang="en-GB" dirty="0"/>
          </a:p>
        </p:txBody>
      </p:sp>
      <p:sp>
        <p:nvSpPr>
          <p:cNvPr id="7" name="Textplatzhalter 6">
            <a:extLst>
              <a:ext uri="{FF2B5EF4-FFF2-40B4-BE49-F238E27FC236}">
                <a16:creationId xmlns:a16="http://schemas.microsoft.com/office/drawing/2014/main" id="{83490AD0-03D8-4EC0-9849-C2D1A539CBEB}"/>
              </a:ext>
            </a:extLst>
          </p:cNvPr>
          <p:cNvSpPr txBox="1">
            <a:spLocks/>
          </p:cNvSpPr>
          <p:nvPr/>
        </p:nvSpPr>
        <p:spPr>
          <a:xfrm>
            <a:off x="6211331" y="2884538"/>
            <a:ext cx="5151759" cy="1920922"/>
          </a:xfrm>
          <a:prstGeom prst="rect">
            <a:avLst/>
          </a:prstGeom>
        </p:spPr>
        <p:txBody>
          <a:bodyPr/>
          <a:lstStyle>
            <a:lvl1pPr marL="285750" indent="-285750">
              <a:lnSpc>
                <a:spcPct val="90000"/>
              </a:lnSpc>
              <a:spcBef>
                <a:spcPts val="1000"/>
              </a:spcBef>
              <a:buFont typeface="Arial" panose="020B0604020202020204" pitchFamily="34" charset="0"/>
              <a:buChar char="•"/>
              <a:defRPr sz="1400" baseline="0">
                <a:solidFill>
                  <a:schemeClr val="bg2">
                    <a:lumMod val="50000"/>
                  </a:schemeClr>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CAPEX: 89,8 Mio. €</a:t>
            </a:r>
          </a:p>
          <a:p>
            <a:r>
              <a:rPr lang="en-US" dirty="0"/>
              <a:t>Total CAPEX Well 40 Mio.€  (Number of wells 4 (2+2))</a:t>
            </a:r>
          </a:p>
          <a:p>
            <a:r>
              <a:rPr lang="en-US" dirty="0"/>
              <a:t>OPEX: 1,5 Mio. €/a plus inflation </a:t>
            </a:r>
          </a:p>
          <a:p>
            <a:r>
              <a:rPr lang="en-US" dirty="0"/>
              <a:t>Inflation rate: 1-2%</a:t>
            </a:r>
          </a:p>
          <a:p>
            <a:r>
              <a:rPr lang="en-US" dirty="0"/>
              <a:t>Power Sales Price Electricity: 227,43 €/</a:t>
            </a:r>
            <a:r>
              <a:rPr lang="en-US" dirty="0" err="1"/>
              <a:t>MWhe</a:t>
            </a:r>
            <a:endParaRPr lang="en-US" dirty="0"/>
          </a:p>
          <a:p>
            <a:r>
              <a:rPr lang="en-US" dirty="0"/>
              <a:t>Power Purchase Price Electricity: 170,00 €/</a:t>
            </a:r>
            <a:r>
              <a:rPr lang="en-US" dirty="0" err="1"/>
              <a:t>MWhe</a:t>
            </a:r>
            <a:endParaRPr lang="en-US" dirty="0"/>
          </a:p>
        </p:txBody>
      </p:sp>
      <p:sp>
        <p:nvSpPr>
          <p:cNvPr id="9" name="Untertitel 2">
            <a:extLst>
              <a:ext uri="{FF2B5EF4-FFF2-40B4-BE49-F238E27FC236}">
                <a16:creationId xmlns:a16="http://schemas.microsoft.com/office/drawing/2014/main" id="{B4BA73FD-9EFD-4F79-82B3-5DF91FFF5310}"/>
              </a:ext>
            </a:extLst>
          </p:cNvPr>
          <p:cNvSpPr>
            <a:spLocks noGrp="1"/>
          </p:cNvSpPr>
          <p:nvPr>
            <p:ph type="subTitle" idx="1"/>
          </p:nvPr>
        </p:nvSpPr>
        <p:spPr>
          <a:xfrm>
            <a:off x="679462" y="2023769"/>
            <a:ext cx="5301209" cy="501697"/>
          </a:xfrm>
        </p:spPr>
        <p:txBody>
          <a:bodyPr/>
          <a:lstStyle/>
          <a:p>
            <a:r>
              <a:rPr lang="de-DE" dirty="0"/>
              <a:t>Technical Data</a:t>
            </a:r>
            <a:endParaRPr lang="en-GB" dirty="0"/>
          </a:p>
        </p:txBody>
      </p:sp>
      <p:sp>
        <p:nvSpPr>
          <p:cNvPr id="10" name="Untertitel 2">
            <a:extLst>
              <a:ext uri="{FF2B5EF4-FFF2-40B4-BE49-F238E27FC236}">
                <a16:creationId xmlns:a16="http://schemas.microsoft.com/office/drawing/2014/main" id="{F8A04DA1-7735-4E92-A752-1B69E2DF69BD}"/>
              </a:ext>
            </a:extLst>
          </p:cNvPr>
          <p:cNvSpPr txBox="1">
            <a:spLocks/>
          </p:cNvSpPr>
          <p:nvPr/>
        </p:nvSpPr>
        <p:spPr>
          <a:xfrm>
            <a:off x="6136605" y="2023769"/>
            <a:ext cx="5301209" cy="5016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2">
                    <a:lumMod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Financial Data</a:t>
            </a:r>
            <a:endParaRPr lang="en-GB" dirty="0"/>
          </a:p>
        </p:txBody>
      </p:sp>
    </p:spTree>
    <p:extLst>
      <p:ext uri="{BB962C8B-B14F-4D97-AF65-F5344CB8AC3E}">
        <p14:creationId xmlns:p14="http://schemas.microsoft.com/office/powerpoint/2010/main" val="3923463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fik 6" descr="Ein Bild, das Stern, Licht enthält.&#10;&#10;Automatisch generierte Beschreibung">
            <a:extLst>
              <a:ext uri="{FF2B5EF4-FFF2-40B4-BE49-F238E27FC236}">
                <a16:creationId xmlns:a16="http://schemas.microsoft.com/office/drawing/2014/main" id="{7C4D1045-7CE3-46C6-846E-0AEDFBBD84B7}"/>
              </a:ext>
            </a:extLst>
          </p:cNvPr>
          <p:cNvPicPr/>
          <p:nvPr/>
        </p:nvPicPr>
        <p:blipFill rotWithShape="1">
          <a:blip r:embed="rId2"/>
          <a:srcRect l="-3" r="-3"/>
          <a:stretch/>
        </p:blipFill>
        <p:spPr>
          <a:xfrm>
            <a:off x="321733" y="646376"/>
            <a:ext cx="3400481" cy="2099672"/>
          </a:xfrm>
          <a:prstGeom prst="rect">
            <a:avLst/>
          </a:prstGeom>
          <a:solidFill>
            <a:schemeClr val="bg1"/>
          </a:solidFill>
        </p:spPr>
      </p:pic>
      <p:sp>
        <p:nvSpPr>
          <p:cNvPr id="17" name="Rectangle 16">
            <a:extLst>
              <a:ext uri="{FF2B5EF4-FFF2-40B4-BE49-F238E27FC236}">
                <a16:creationId xmlns:a16="http://schemas.microsoft.com/office/drawing/2014/main" id="{E3B4FF89-C45F-4E24-B963-61E85570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671"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a:extLst>
              <a:ext uri="{FF2B5EF4-FFF2-40B4-BE49-F238E27FC236}">
                <a16:creationId xmlns:a16="http://schemas.microsoft.com/office/drawing/2014/main" id="{65FC866E-1F3B-4214-9FF5-312D6BFCD27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559521" y="4152380"/>
            <a:ext cx="3401568" cy="2057949"/>
          </a:xfrm>
          <a:prstGeom prst="rect">
            <a:avLst/>
          </a:prstGeom>
          <a:solidFill>
            <a:schemeClr val="bg1"/>
          </a:solidFill>
        </p:spPr>
      </p:pic>
      <p:sp>
        <p:nvSpPr>
          <p:cNvPr id="19" name="Rectangle 18">
            <a:extLst>
              <a:ext uri="{FF2B5EF4-FFF2-40B4-BE49-F238E27FC236}">
                <a16:creationId xmlns:a16="http://schemas.microsoft.com/office/drawing/2014/main" id="{14F25C03-EF67-4344-8AEA-7B3FA0DED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836"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a:extLst>
              <a:ext uri="{FF2B5EF4-FFF2-40B4-BE49-F238E27FC236}">
                <a16:creationId xmlns:a16="http://schemas.microsoft.com/office/drawing/2014/main" id="{1A4E0C82-954F-40BC-B46A-BFEEA3FC6222}"/>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4327735" y="4109860"/>
            <a:ext cx="3401568" cy="2100469"/>
          </a:xfrm>
          <a:prstGeom prst="rect">
            <a:avLst/>
          </a:prstGeom>
          <a:solidFill>
            <a:schemeClr val="bg1"/>
          </a:solidFill>
        </p:spPr>
      </p:pic>
      <p:sp>
        <p:nvSpPr>
          <p:cNvPr id="21" name="Rectangle 20">
            <a:extLst>
              <a:ext uri="{FF2B5EF4-FFF2-40B4-BE49-F238E27FC236}">
                <a16:creationId xmlns:a16="http://schemas.microsoft.com/office/drawing/2014/main" id="{F74793DE-3651-410B-B243-8F0B1468E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9424" y="-2665476"/>
            <a:ext cx="73152" cy="121889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Ein Bild, das Screenshot enthält.&#10;&#10;Automatisch generierte Beschreibung">
            <a:extLst>
              <a:ext uri="{FF2B5EF4-FFF2-40B4-BE49-F238E27FC236}">
                <a16:creationId xmlns:a16="http://schemas.microsoft.com/office/drawing/2014/main" id="{E099AB6B-A1E4-4F0A-93FC-FFAA78FA311B}"/>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364066" y="4109860"/>
            <a:ext cx="3401568" cy="2100469"/>
          </a:xfrm>
          <a:prstGeom prst="rect">
            <a:avLst/>
          </a:prstGeom>
          <a:noFill/>
        </p:spPr>
      </p:pic>
      <p:pic>
        <p:nvPicPr>
          <p:cNvPr id="9" name="Grafik 8">
            <a:extLst>
              <a:ext uri="{FF2B5EF4-FFF2-40B4-BE49-F238E27FC236}">
                <a16:creationId xmlns:a16="http://schemas.microsoft.com/office/drawing/2014/main" id="{8B302BFF-8E21-4AEF-88C9-D01E3BF69369}"/>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8559521" y="645579"/>
            <a:ext cx="3401568" cy="2100469"/>
          </a:xfrm>
          <a:prstGeom prst="rect">
            <a:avLst/>
          </a:prstGeom>
          <a:solidFill>
            <a:schemeClr val="bg1"/>
          </a:solidFill>
        </p:spPr>
      </p:pic>
      <p:pic>
        <p:nvPicPr>
          <p:cNvPr id="8" name="Grafik 7" descr="Ein Bild, das Stern, Licht enthält.&#10;&#10;Automatisch generierte Beschreibung">
            <a:extLst>
              <a:ext uri="{FF2B5EF4-FFF2-40B4-BE49-F238E27FC236}">
                <a16:creationId xmlns:a16="http://schemas.microsoft.com/office/drawing/2014/main" id="{D054E413-81B6-4544-9CE6-95E96BCE5A81}"/>
              </a:ext>
            </a:extLst>
          </p:cNvPr>
          <p:cNvPicPr/>
          <p:nvPr/>
        </p:nvPicPr>
        <p:blipFill>
          <a:blip r:embed="rId7"/>
          <a:stretch>
            <a:fillRect/>
          </a:stretch>
        </p:blipFill>
        <p:spPr>
          <a:xfrm>
            <a:off x="4398280" y="647670"/>
            <a:ext cx="3401568" cy="2100469"/>
          </a:xfrm>
          <a:prstGeom prst="rect">
            <a:avLst/>
          </a:prstGeom>
          <a:solidFill>
            <a:schemeClr val="bg1"/>
          </a:solidFill>
        </p:spPr>
      </p:pic>
      <p:sp>
        <p:nvSpPr>
          <p:cNvPr id="13" name="Pfeil: Chevron 12">
            <a:extLst>
              <a:ext uri="{FF2B5EF4-FFF2-40B4-BE49-F238E27FC236}">
                <a16:creationId xmlns:a16="http://schemas.microsoft.com/office/drawing/2014/main" id="{E8BC3A79-477C-4832-99B1-650F90F8421E}"/>
              </a:ext>
            </a:extLst>
          </p:cNvPr>
          <p:cNvSpPr/>
          <p:nvPr/>
        </p:nvSpPr>
        <p:spPr>
          <a:xfrm>
            <a:off x="3839536" y="1405267"/>
            <a:ext cx="441422" cy="581891"/>
          </a:xfrm>
          <a:prstGeom prst="chevron">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Pfeil: Chevron 17">
            <a:extLst>
              <a:ext uri="{FF2B5EF4-FFF2-40B4-BE49-F238E27FC236}">
                <a16:creationId xmlns:a16="http://schemas.microsoft.com/office/drawing/2014/main" id="{FD1F6E4E-FD15-454B-8C09-7309D262A3CA}"/>
              </a:ext>
            </a:extLst>
          </p:cNvPr>
          <p:cNvSpPr/>
          <p:nvPr/>
        </p:nvSpPr>
        <p:spPr>
          <a:xfrm>
            <a:off x="7960277" y="1404867"/>
            <a:ext cx="441422" cy="581891"/>
          </a:xfrm>
          <a:prstGeom prst="chevron">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Pfeil: Chevron 19">
            <a:extLst>
              <a:ext uri="{FF2B5EF4-FFF2-40B4-BE49-F238E27FC236}">
                <a16:creationId xmlns:a16="http://schemas.microsoft.com/office/drawing/2014/main" id="{BC9A2BBA-B6F3-4477-9F92-85DEC525B8F0}"/>
              </a:ext>
            </a:extLst>
          </p:cNvPr>
          <p:cNvSpPr/>
          <p:nvPr/>
        </p:nvSpPr>
        <p:spPr>
          <a:xfrm>
            <a:off x="3839536" y="4870442"/>
            <a:ext cx="441422" cy="581891"/>
          </a:xfrm>
          <a:prstGeom prst="chevron">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Pfeil: Chevron 21">
            <a:extLst>
              <a:ext uri="{FF2B5EF4-FFF2-40B4-BE49-F238E27FC236}">
                <a16:creationId xmlns:a16="http://schemas.microsoft.com/office/drawing/2014/main" id="{8BAD93A0-F623-49F3-86AB-F1DDDBF95675}"/>
              </a:ext>
            </a:extLst>
          </p:cNvPr>
          <p:cNvSpPr/>
          <p:nvPr/>
        </p:nvSpPr>
        <p:spPr>
          <a:xfrm>
            <a:off x="7960277" y="4870042"/>
            <a:ext cx="441422" cy="581891"/>
          </a:xfrm>
          <a:prstGeom prst="chevron">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Pfeil: Chevron 22">
            <a:extLst>
              <a:ext uri="{FF2B5EF4-FFF2-40B4-BE49-F238E27FC236}">
                <a16:creationId xmlns:a16="http://schemas.microsoft.com/office/drawing/2014/main" id="{742D7010-2862-47FE-8941-C6CF62610350}"/>
              </a:ext>
            </a:extLst>
          </p:cNvPr>
          <p:cNvSpPr/>
          <p:nvPr/>
        </p:nvSpPr>
        <p:spPr>
          <a:xfrm>
            <a:off x="11961089" y="1404866"/>
            <a:ext cx="441422" cy="581891"/>
          </a:xfrm>
          <a:prstGeom prst="chevron">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Pfeil: Chevron 23">
            <a:extLst>
              <a:ext uri="{FF2B5EF4-FFF2-40B4-BE49-F238E27FC236}">
                <a16:creationId xmlns:a16="http://schemas.microsoft.com/office/drawing/2014/main" id="{9F46CF6A-EADB-4335-97D5-CACE5744E1DB}"/>
              </a:ext>
            </a:extLst>
          </p:cNvPr>
          <p:cNvSpPr/>
          <p:nvPr/>
        </p:nvSpPr>
        <p:spPr>
          <a:xfrm>
            <a:off x="-216737" y="4869148"/>
            <a:ext cx="441422" cy="581891"/>
          </a:xfrm>
          <a:prstGeom prst="chevron">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77597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1D2A2F-A85A-43FA-9B0B-8D865053334A}"/>
              </a:ext>
            </a:extLst>
          </p:cNvPr>
          <p:cNvSpPr>
            <a:spLocks noGrp="1"/>
          </p:cNvSpPr>
          <p:nvPr>
            <p:ph type="body" sz="quarter" idx="14"/>
          </p:nvPr>
        </p:nvSpPr>
        <p:spPr/>
        <p:txBody>
          <a:bodyPr/>
          <a:lstStyle/>
          <a:p>
            <a:endParaRPr lang="en-GB"/>
          </a:p>
        </p:txBody>
      </p:sp>
      <p:sp>
        <p:nvSpPr>
          <p:cNvPr id="5" name="Foliennummernplatzhalter 4">
            <a:extLst>
              <a:ext uri="{FF2B5EF4-FFF2-40B4-BE49-F238E27FC236}">
                <a16:creationId xmlns:a16="http://schemas.microsoft.com/office/drawing/2014/main" id="{24FC15F7-B98E-4CF2-ACD6-7911A53682AC}"/>
              </a:ext>
            </a:extLst>
          </p:cNvPr>
          <p:cNvSpPr>
            <a:spLocks noGrp="1"/>
          </p:cNvSpPr>
          <p:nvPr>
            <p:ph type="sldNum" sz="quarter" idx="16"/>
          </p:nvPr>
        </p:nvSpPr>
        <p:spPr/>
        <p:txBody>
          <a:bodyPr/>
          <a:lstStyle/>
          <a:p>
            <a:fld id="{17CE31EA-825F-7848-8941-1BE262FCD642}" type="slidenum">
              <a:rPr lang="ro-RO" smtClean="0"/>
              <a:pPr/>
              <a:t>26</a:t>
            </a:fld>
            <a:endParaRPr lang="ro-RO" dirty="0"/>
          </a:p>
        </p:txBody>
      </p:sp>
      <p:graphicFrame>
        <p:nvGraphicFramePr>
          <p:cNvPr id="12" name="Diagramm 11">
            <a:extLst>
              <a:ext uri="{FF2B5EF4-FFF2-40B4-BE49-F238E27FC236}">
                <a16:creationId xmlns:a16="http://schemas.microsoft.com/office/drawing/2014/main" id="{3EBCD722-1903-4A3B-8649-A826295C6064}"/>
              </a:ext>
            </a:extLst>
          </p:cNvPr>
          <p:cNvGraphicFramePr/>
          <p:nvPr>
            <p:extLst>
              <p:ext uri="{D42A27DB-BD31-4B8C-83A1-F6EECF244321}">
                <p14:modId xmlns:p14="http://schemas.microsoft.com/office/powerpoint/2010/main" val="3082633912"/>
              </p:ext>
            </p:extLst>
          </p:nvPr>
        </p:nvGraphicFramePr>
        <p:xfrm>
          <a:off x="6483927" y="3230716"/>
          <a:ext cx="4686849" cy="3112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feld 12">
            <a:extLst>
              <a:ext uri="{FF2B5EF4-FFF2-40B4-BE49-F238E27FC236}">
                <a16:creationId xmlns:a16="http://schemas.microsoft.com/office/drawing/2014/main" id="{82003DFB-AC22-4393-8762-96A035207D2B}"/>
              </a:ext>
            </a:extLst>
          </p:cNvPr>
          <p:cNvSpPr txBox="1"/>
          <p:nvPr/>
        </p:nvSpPr>
        <p:spPr>
          <a:xfrm>
            <a:off x="379616" y="3204229"/>
            <a:ext cx="5328458" cy="3139321"/>
          </a:xfrm>
          <a:prstGeom prst="rect">
            <a:avLst/>
          </a:prstGeom>
          <a:solidFill>
            <a:schemeClr val="bg1"/>
          </a:solidFill>
        </p:spPr>
        <p:txBody>
          <a:bodyPr wrap="square" rtlCol="0">
            <a:spAutoFit/>
          </a:bodyPr>
          <a:lstStyle/>
          <a:p>
            <a:r>
              <a:rPr lang="en-GB" dirty="0">
                <a:solidFill>
                  <a:srgbClr val="767171"/>
                </a:solidFill>
              </a:rPr>
              <a:t>The results of simulation have presented a potential for a second market evaluation tool. </a:t>
            </a:r>
          </a:p>
          <a:p>
            <a:endParaRPr lang="en-GB" dirty="0">
              <a:solidFill>
                <a:srgbClr val="767171"/>
              </a:solidFill>
            </a:endParaRPr>
          </a:p>
          <a:p>
            <a:r>
              <a:rPr lang="en-GB" dirty="0">
                <a:solidFill>
                  <a:srgbClr val="767171"/>
                </a:solidFill>
              </a:rPr>
              <a:t>For the evaluation of the market maturity level, range difference between own and borrowed capital could be taken. </a:t>
            </a:r>
          </a:p>
          <a:p>
            <a:endParaRPr lang="en-GB" dirty="0">
              <a:solidFill>
                <a:srgbClr val="767171"/>
              </a:solidFill>
            </a:endParaRPr>
          </a:p>
          <a:p>
            <a:r>
              <a:rPr lang="en-GB" dirty="0">
                <a:solidFill>
                  <a:srgbClr val="767171"/>
                </a:solidFill>
              </a:rPr>
              <a:t>The difference of this tool from the CRI level is in its evaluation of the financial development of the project, which in its turn would represent an effectiveness of the applied RMS.</a:t>
            </a:r>
          </a:p>
        </p:txBody>
      </p:sp>
      <p:pic>
        <p:nvPicPr>
          <p:cNvPr id="14" name="Grafik 13">
            <a:extLst>
              <a:ext uri="{FF2B5EF4-FFF2-40B4-BE49-F238E27FC236}">
                <a16:creationId xmlns:a16="http://schemas.microsoft.com/office/drawing/2014/main" id="{1BAD2887-E3D4-4A4F-8337-A89B55718FA1}"/>
              </a:ext>
            </a:extLst>
          </p:cNvPr>
          <p:cNvPicPr>
            <a:picLocks noChangeAspect="1"/>
          </p:cNvPicPr>
          <p:nvPr/>
        </p:nvPicPr>
        <p:blipFill>
          <a:blip r:embed="rId7"/>
          <a:stretch>
            <a:fillRect/>
          </a:stretch>
        </p:blipFill>
        <p:spPr>
          <a:xfrm>
            <a:off x="0" y="83130"/>
            <a:ext cx="4799928" cy="3017520"/>
          </a:xfrm>
          <a:prstGeom prst="rect">
            <a:avLst/>
          </a:prstGeom>
        </p:spPr>
      </p:pic>
      <p:pic>
        <p:nvPicPr>
          <p:cNvPr id="15" name="Grafik 14">
            <a:extLst>
              <a:ext uri="{FF2B5EF4-FFF2-40B4-BE49-F238E27FC236}">
                <a16:creationId xmlns:a16="http://schemas.microsoft.com/office/drawing/2014/main" id="{3A34FBA7-2F89-4F68-A413-29CDFB5EC97E}"/>
              </a:ext>
            </a:extLst>
          </p:cNvPr>
          <p:cNvPicPr>
            <a:picLocks noChangeAspect="1"/>
          </p:cNvPicPr>
          <p:nvPr/>
        </p:nvPicPr>
        <p:blipFill>
          <a:blip r:embed="rId8"/>
          <a:stretch>
            <a:fillRect/>
          </a:stretch>
        </p:blipFill>
        <p:spPr>
          <a:xfrm>
            <a:off x="7287575" y="83130"/>
            <a:ext cx="4904425" cy="3017520"/>
          </a:xfrm>
          <a:prstGeom prst="rect">
            <a:avLst/>
          </a:prstGeom>
        </p:spPr>
      </p:pic>
      <p:sp>
        <p:nvSpPr>
          <p:cNvPr id="16" name="Pfeil: Chevron 15">
            <a:extLst>
              <a:ext uri="{FF2B5EF4-FFF2-40B4-BE49-F238E27FC236}">
                <a16:creationId xmlns:a16="http://schemas.microsoft.com/office/drawing/2014/main" id="{16920803-F09C-482E-80F8-5C415A34E570}"/>
              </a:ext>
            </a:extLst>
          </p:cNvPr>
          <p:cNvSpPr/>
          <p:nvPr/>
        </p:nvSpPr>
        <p:spPr>
          <a:xfrm>
            <a:off x="5484110" y="656796"/>
            <a:ext cx="1223780" cy="1613210"/>
          </a:xfrm>
          <a:prstGeom prst="chevron">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57733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780E192-32F1-492B-BD42-B394BC247279}"/>
              </a:ext>
            </a:extLst>
          </p:cNvPr>
          <p:cNvSpPr>
            <a:spLocks noGrp="1"/>
          </p:cNvSpPr>
          <p:nvPr>
            <p:ph type="subTitle" idx="1"/>
          </p:nvPr>
        </p:nvSpPr>
        <p:spPr>
          <a:xfrm>
            <a:off x="896406" y="3258343"/>
            <a:ext cx="6130796" cy="493713"/>
          </a:xfrm>
        </p:spPr>
        <p:txBody>
          <a:bodyPr/>
          <a:lstStyle/>
          <a:p>
            <a:r>
              <a:rPr lang="en-US" dirty="0"/>
              <a:t>V. Transition Criteria and Conditions</a:t>
            </a:r>
          </a:p>
        </p:txBody>
      </p:sp>
      <p:sp>
        <p:nvSpPr>
          <p:cNvPr id="3" name="Textplatzhalter 2">
            <a:extLst>
              <a:ext uri="{FF2B5EF4-FFF2-40B4-BE49-F238E27FC236}">
                <a16:creationId xmlns:a16="http://schemas.microsoft.com/office/drawing/2014/main" id="{2E44B6E4-F318-444F-B64C-F3F4BF30458C}"/>
              </a:ext>
            </a:extLst>
          </p:cNvPr>
          <p:cNvSpPr>
            <a:spLocks noGrp="1"/>
          </p:cNvSpPr>
          <p:nvPr>
            <p:ph type="body" sz="quarter" idx="13"/>
          </p:nvPr>
        </p:nvSpPr>
        <p:spPr/>
        <p:txBody>
          <a:bodyPr/>
          <a:lstStyle/>
          <a:p>
            <a:endParaRPr lang="en-GB"/>
          </a:p>
        </p:txBody>
      </p:sp>
      <p:sp>
        <p:nvSpPr>
          <p:cNvPr id="4" name="Foliennummernplatzhalter 3">
            <a:extLst>
              <a:ext uri="{FF2B5EF4-FFF2-40B4-BE49-F238E27FC236}">
                <a16:creationId xmlns:a16="http://schemas.microsoft.com/office/drawing/2014/main" id="{8E187265-D947-4A01-B0E4-129839FF386E}"/>
              </a:ext>
            </a:extLst>
          </p:cNvPr>
          <p:cNvSpPr>
            <a:spLocks noGrp="1"/>
          </p:cNvSpPr>
          <p:nvPr>
            <p:ph type="sldNum" sz="quarter" idx="14"/>
          </p:nvPr>
        </p:nvSpPr>
        <p:spPr/>
        <p:txBody>
          <a:bodyPr/>
          <a:lstStyle/>
          <a:p>
            <a:fld id="{A91573B5-A752-A84A-A3B1-6E889130E097}" type="slidenum">
              <a:rPr lang="ro-RO" smtClean="0"/>
              <a:pPr/>
              <a:t>27</a:t>
            </a:fld>
            <a:endParaRPr lang="ro-RO" dirty="0"/>
          </a:p>
        </p:txBody>
      </p:sp>
    </p:spTree>
    <p:extLst>
      <p:ext uri="{BB962C8B-B14F-4D97-AF65-F5344CB8AC3E}">
        <p14:creationId xmlns:p14="http://schemas.microsoft.com/office/powerpoint/2010/main" val="1048008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a:extLst>
              <a:ext uri="{FF2B5EF4-FFF2-40B4-BE49-F238E27FC236}">
                <a16:creationId xmlns:a16="http://schemas.microsoft.com/office/drawing/2014/main" id="{50B7F69D-12E8-48F7-B37E-CEA4447F493E}"/>
              </a:ext>
            </a:extLst>
          </p:cNvPr>
          <p:cNvGraphicFramePr>
            <a:graphicFrameLocks noGrp="1"/>
          </p:cNvGraphicFramePr>
          <p:nvPr>
            <p:extLst>
              <p:ext uri="{D42A27DB-BD31-4B8C-83A1-F6EECF244321}">
                <p14:modId xmlns:p14="http://schemas.microsoft.com/office/powerpoint/2010/main" val="1518621336"/>
              </p:ext>
            </p:extLst>
          </p:nvPr>
        </p:nvGraphicFramePr>
        <p:xfrm>
          <a:off x="0" y="0"/>
          <a:ext cx="12192001" cy="6866316"/>
        </p:xfrm>
        <a:graphic>
          <a:graphicData uri="http://schemas.openxmlformats.org/drawingml/2006/table">
            <a:tbl>
              <a:tblPr/>
              <a:tblGrid>
                <a:gridCol w="369207">
                  <a:extLst>
                    <a:ext uri="{9D8B030D-6E8A-4147-A177-3AD203B41FA5}">
                      <a16:colId xmlns:a16="http://schemas.microsoft.com/office/drawing/2014/main" val="3729128196"/>
                    </a:ext>
                  </a:extLst>
                </a:gridCol>
                <a:gridCol w="2428553">
                  <a:extLst>
                    <a:ext uri="{9D8B030D-6E8A-4147-A177-3AD203B41FA5}">
                      <a16:colId xmlns:a16="http://schemas.microsoft.com/office/drawing/2014/main" val="2474616894"/>
                    </a:ext>
                  </a:extLst>
                </a:gridCol>
                <a:gridCol w="3544375">
                  <a:extLst>
                    <a:ext uri="{9D8B030D-6E8A-4147-A177-3AD203B41FA5}">
                      <a16:colId xmlns:a16="http://schemas.microsoft.com/office/drawing/2014/main" val="3193054675"/>
                    </a:ext>
                  </a:extLst>
                </a:gridCol>
                <a:gridCol w="369207">
                  <a:extLst>
                    <a:ext uri="{9D8B030D-6E8A-4147-A177-3AD203B41FA5}">
                      <a16:colId xmlns:a16="http://schemas.microsoft.com/office/drawing/2014/main" val="3117979392"/>
                    </a:ext>
                  </a:extLst>
                </a:gridCol>
                <a:gridCol w="2176948">
                  <a:extLst>
                    <a:ext uri="{9D8B030D-6E8A-4147-A177-3AD203B41FA5}">
                      <a16:colId xmlns:a16="http://schemas.microsoft.com/office/drawing/2014/main" val="2510804353"/>
                    </a:ext>
                  </a:extLst>
                </a:gridCol>
                <a:gridCol w="3303711">
                  <a:extLst>
                    <a:ext uri="{9D8B030D-6E8A-4147-A177-3AD203B41FA5}">
                      <a16:colId xmlns:a16="http://schemas.microsoft.com/office/drawing/2014/main" val="847953042"/>
                    </a:ext>
                  </a:extLst>
                </a:gridCol>
              </a:tblGrid>
              <a:tr h="135528">
                <a:tc gridSpan="3">
                  <a:txBody>
                    <a:bodyPr/>
                    <a:lstStyle/>
                    <a:p>
                      <a:pPr algn="ctr" fontAlgn="ctr"/>
                      <a:r>
                        <a:rPr lang="en-GB" sz="700" b="1" i="0" u="none" strike="noStrike">
                          <a:solidFill>
                            <a:srgbClr val="000000"/>
                          </a:solidFill>
                          <a:effectLst/>
                          <a:latin typeface="Calibri Light" panose="020F0302020204030204" pitchFamily="34" charset="0"/>
                        </a:rPr>
                        <a:t>Transition I from Grants Schemes to Loans Schemes</a:t>
                      </a:r>
                    </a:p>
                  </a:txBody>
                  <a:tcPr marL="3443" marR="3443" marT="3443" marB="0" anchor="ctr">
                    <a:lnL>
                      <a:noFill/>
                    </a:lnL>
                    <a:lnR w="12700" cap="flat" cmpd="sng" algn="ctr">
                      <a:solidFill>
                        <a:srgbClr val="000000"/>
                      </a:solidFill>
                      <a:prstDash val="solid"/>
                      <a:round/>
                      <a:headEnd type="none" w="med" len="med"/>
                      <a:tailEnd type="none" w="med" len="med"/>
                    </a:lnR>
                    <a:lnT>
                      <a:noFill/>
                    </a:lnT>
                    <a:lnB>
                      <a:noFill/>
                    </a:lnB>
                    <a:solidFill>
                      <a:srgbClr val="5BC6D1"/>
                    </a:solidFill>
                  </a:tcPr>
                </a:tc>
                <a:tc hMerge="1">
                  <a:txBody>
                    <a:bodyPr/>
                    <a:lstStyle/>
                    <a:p>
                      <a:endParaRPr lang="en-GB"/>
                    </a:p>
                  </a:txBody>
                  <a:tcPr/>
                </a:tc>
                <a:tc hMerge="1">
                  <a:txBody>
                    <a:bodyPr/>
                    <a:lstStyle/>
                    <a:p>
                      <a:endParaRPr lang="en-GB"/>
                    </a:p>
                  </a:txBody>
                  <a:tcPr/>
                </a:tc>
                <a:tc gridSpan="3">
                  <a:txBody>
                    <a:bodyPr/>
                    <a:lstStyle/>
                    <a:p>
                      <a:pPr algn="ctr" fontAlgn="ctr"/>
                      <a:r>
                        <a:rPr lang="en-GB" sz="700" b="1" i="0" u="none" strike="noStrike" dirty="0">
                          <a:solidFill>
                            <a:srgbClr val="000000"/>
                          </a:solidFill>
                          <a:effectLst/>
                          <a:latin typeface="Calibri Light" panose="020F0302020204030204" pitchFamily="34" charset="0"/>
                        </a:rPr>
                        <a:t>Transition II from Loans Schemes to Public Insurance Schemes</a:t>
                      </a:r>
                    </a:p>
                  </a:txBody>
                  <a:tcPr marL="3443" marR="3443" marT="3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BC6D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34132174"/>
                  </a:ext>
                </a:extLst>
              </a:tr>
              <a:tr h="117029">
                <a:tc>
                  <a:txBody>
                    <a:bodyPr/>
                    <a:lstStyle/>
                    <a:p>
                      <a:pPr algn="ctr" fontAlgn="b"/>
                      <a:r>
                        <a:rPr lang="en-GB" sz="700" b="1" i="0" u="none" strike="noStrike" dirty="0">
                          <a:solidFill>
                            <a:srgbClr val="000000"/>
                          </a:solidFill>
                          <a:effectLst/>
                          <a:latin typeface="Calibri" panose="020F0502020204030204" pitchFamily="34" charset="0"/>
                        </a:rPr>
                        <a:t>ID</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l" fontAlgn="b"/>
                      <a:r>
                        <a:rPr lang="en-GB" sz="700" b="1" i="0" u="none" strike="noStrike">
                          <a:solidFill>
                            <a:srgbClr val="000000"/>
                          </a:solidFill>
                          <a:effectLst/>
                          <a:latin typeface="Calibri" panose="020F0502020204030204" pitchFamily="34" charset="0"/>
                        </a:rPr>
                        <a:t>Criteria</a:t>
                      </a:r>
                    </a:p>
                  </a:txBody>
                  <a:tcPr marL="3443" marR="3443" marT="3443" marB="0" anchor="b">
                    <a:lnL>
                      <a:noFill/>
                    </a:lnL>
                    <a:lnR>
                      <a:noFill/>
                    </a:lnR>
                    <a:lnT>
                      <a:noFill/>
                    </a:lnT>
                    <a:lnB>
                      <a:noFill/>
                    </a:lnB>
                    <a:solidFill>
                      <a:srgbClr val="FFC000"/>
                    </a:solidFill>
                  </a:tcPr>
                </a:tc>
                <a:tc>
                  <a:txBody>
                    <a:bodyPr/>
                    <a:lstStyle/>
                    <a:p>
                      <a:pPr algn="l" fontAlgn="ctr"/>
                      <a:r>
                        <a:rPr lang="en-GB" sz="700" b="1" i="0" u="none" strike="noStrike">
                          <a:solidFill>
                            <a:srgbClr val="000000"/>
                          </a:solidFill>
                          <a:effectLst/>
                          <a:latin typeface="Calibri" panose="020F0502020204030204" pitchFamily="34" charset="0"/>
                        </a:rPr>
                        <a:t>Specification</a:t>
                      </a:r>
                    </a:p>
                  </a:txBody>
                  <a:tcPr marL="3443" marR="3443" marT="3443" marB="0" anchor="ctr">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en-GB" sz="700" b="1" i="0" u="none" strike="noStrike" dirty="0">
                          <a:solidFill>
                            <a:srgbClr val="000000"/>
                          </a:solidFill>
                          <a:effectLst/>
                          <a:latin typeface="Calibri" panose="020F0502020204030204" pitchFamily="34" charset="0"/>
                        </a:rPr>
                        <a:t>ID</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l" fontAlgn="b"/>
                      <a:r>
                        <a:rPr lang="en-GB" sz="700" b="1" i="0" u="none" strike="noStrike">
                          <a:solidFill>
                            <a:srgbClr val="000000"/>
                          </a:solidFill>
                          <a:effectLst/>
                          <a:latin typeface="Calibri" panose="020F0502020204030204" pitchFamily="34" charset="0"/>
                        </a:rPr>
                        <a:t>Criteria</a:t>
                      </a:r>
                    </a:p>
                  </a:txBody>
                  <a:tcPr marL="3443" marR="3443" marT="3443" marB="0" anchor="b">
                    <a:lnL>
                      <a:noFill/>
                    </a:lnL>
                    <a:lnR>
                      <a:noFill/>
                    </a:lnR>
                    <a:lnT>
                      <a:noFill/>
                    </a:lnT>
                    <a:lnB>
                      <a:noFill/>
                    </a:lnB>
                    <a:solidFill>
                      <a:srgbClr val="FFC000"/>
                    </a:solidFill>
                  </a:tcPr>
                </a:tc>
                <a:tc>
                  <a:txBody>
                    <a:bodyPr/>
                    <a:lstStyle/>
                    <a:p>
                      <a:pPr algn="l" fontAlgn="ctr"/>
                      <a:r>
                        <a:rPr lang="en-GB" sz="700" b="1" i="0" u="none" strike="noStrike">
                          <a:solidFill>
                            <a:srgbClr val="000000"/>
                          </a:solidFill>
                          <a:effectLst/>
                          <a:latin typeface="Calibri" panose="020F0502020204030204" pitchFamily="34" charset="0"/>
                        </a:rPr>
                        <a:t>Specifications</a:t>
                      </a:r>
                    </a:p>
                  </a:txBody>
                  <a:tcPr marL="3443" marR="3443" marT="3443" marB="0" anchor="ctr">
                    <a:lnL>
                      <a:noFill/>
                    </a:lnL>
                    <a:lnR>
                      <a:noFill/>
                    </a:lnR>
                    <a:lnT>
                      <a:noFill/>
                    </a:lnT>
                    <a:lnB>
                      <a:noFill/>
                    </a:lnB>
                    <a:solidFill>
                      <a:srgbClr val="FFC000"/>
                    </a:solidFill>
                  </a:tcPr>
                </a:tc>
                <a:extLst>
                  <a:ext uri="{0D108BD9-81ED-4DB2-BD59-A6C34878D82A}">
                    <a16:rowId xmlns:a16="http://schemas.microsoft.com/office/drawing/2014/main" val="1885429379"/>
                  </a:ext>
                </a:extLst>
              </a:tr>
              <a:tr h="572292">
                <a:tc>
                  <a:txBody>
                    <a:bodyPr/>
                    <a:lstStyle/>
                    <a:p>
                      <a:pPr algn="ctr" fontAlgn="b"/>
                      <a:r>
                        <a:rPr lang="en-GB" sz="700" b="1" i="0" u="none" strike="noStrike" dirty="0">
                          <a:solidFill>
                            <a:srgbClr val="000000"/>
                          </a:solidFill>
                          <a:effectLst/>
                          <a:latin typeface="Calibri" panose="020F0502020204030204" pitchFamily="34" charset="0"/>
                        </a:rPr>
                        <a:t>RE</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700" b="0" i="0" u="none" strike="noStrike">
                          <a:solidFill>
                            <a:srgbClr val="000000"/>
                          </a:solidFill>
                          <a:effectLst/>
                          <a:latin typeface="Calibri" panose="020F0502020204030204" pitchFamily="34" charset="0"/>
                        </a:rPr>
                        <a:t>Clarification of responsible public agencies</a:t>
                      </a:r>
                    </a:p>
                  </a:txBody>
                  <a:tcPr marL="9525" marR="9525" marT="9525" marB="0" anchor="b">
                    <a:lnL>
                      <a:noFill/>
                    </a:lnL>
                    <a:lnR>
                      <a:noFill/>
                    </a:lnR>
                    <a:lnT>
                      <a:noFill/>
                    </a:lnT>
                    <a:lnB>
                      <a:noFill/>
                    </a:lnB>
                    <a:solidFill>
                      <a:schemeClr val="bg1"/>
                    </a:solidFill>
                  </a:tcPr>
                </a:tc>
                <a:tc>
                  <a:txBody>
                    <a:bodyPr/>
                    <a:lstStyle/>
                    <a:p>
                      <a:pPr algn="l" fontAlgn="b"/>
                      <a:r>
                        <a:rPr lang="en-GB" sz="700" b="0" i="1" u="none" strike="noStrike" dirty="0">
                          <a:solidFill>
                            <a:srgbClr val="000000"/>
                          </a:solidFill>
                          <a:effectLst/>
                          <a:latin typeface="Calibri" panose="020F0502020204030204" pitchFamily="34" charset="0"/>
                        </a:rPr>
                        <a:t>- Steady operation permissions</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Clarification of public agency jurisdictions and responsibilities</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Developed of Legal Security </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GB" sz="700" b="1" i="0" u="none" strike="noStrike" dirty="0">
                          <a:solidFill>
                            <a:srgbClr val="000000"/>
                          </a:solidFill>
                          <a:effectLst/>
                          <a:latin typeface="Calibri" panose="020F0502020204030204" pitchFamily="34" charset="0"/>
                        </a:rPr>
                        <a:t>RE</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700" b="0" i="0" u="none" strike="noStrike" dirty="0">
                          <a:solidFill>
                            <a:srgbClr val="000000"/>
                          </a:solidFill>
                          <a:effectLst/>
                          <a:latin typeface="Calibri" panose="020F0502020204030204" pitchFamily="34" charset="0"/>
                        </a:rPr>
                        <a:t>Improvement of the Licencing Procedures I</a:t>
                      </a:r>
                    </a:p>
                  </a:txBody>
                  <a:tcPr marL="3443" marR="3443" marT="3443" marB="0" anchor="b">
                    <a:lnL>
                      <a:noFill/>
                    </a:lnL>
                    <a:lnR>
                      <a:noFill/>
                    </a:lnR>
                    <a:lnT>
                      <a:noFill/>
                    </a:lnT>
                    <a:lnB>
                      <a:noFill/>
                    </a:lnB>
                    <a:solidFill>
                      <a:schemeClr val="bg1"/>
                    </a:solidFill>
                  </a:tcPr>
                </a:tc>
                <a:tc>
                  <a:txBody>
                    <a:bodyPr/>
                    <a:lstStyle/>
                    <a:p>
                      <a:pPr algn="l" fontAlgn="b"/>
                      <a:r>
                        <a:rPr lang="en-GB" sz="700" b="0" i="1" u="none" strike="noStrike" dirty="0">
                          <a:solidFill>
                            <a:srgbClr val="000000"/>
                          </a:solidFill>
                          <a:effectLst/>
                          <a:latin typeface="Calibri" panose="020F0502020204030204" pitchFamily="34" charset="0"/>
                        </a:rPr>
                        <a:t>- Standardization of required licences</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Predictability of the permit issuing time and its durations</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Predictability conditions for PPA</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Predictability of fees and taxes</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Improvement of Legal Security</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166462152"/>
                  </a:ext>
                </a:extLst>
              </a:tr>
              <a:tr h="458476">
                <a:tc>
                  <a:txBody>
                    <a:bodyPr/>
                    <a:lstStyle/>
                    <a:p>
                      <a:pPr algn="ctr" fontAlgn="b"/>
                      <a:r>
                        <a:rPr lang="en-GB" sz="700" b="1" i="0" u="none" strike="noStrike" dirty="0">
                          <a:solidFill>
                            <a:srgbClr val="000000"/>
                          </a:solidFill>
                          <a:effectLst/>
                          <a:latin typeface="Calibri" panose="020F0502020204030204" pitchFamily="34" charset="0"/>
                        </a:rPr>
                        <a:t>SA</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dirty="0">
                          <a:solidFill>
                            <a:srgbClr val="000000"/>
                          </a:solidFill>
                          <a:effectLst/>
                          <a:latin typeface="Calibri" panose="020F0502020204030204" pitchFamily="34" charset="0"/>
                        </a:rPr>
                        <a:t>Providing sufficient evidence for stakeholder trust to take on risks</a:t>
                      </a:r>
                    </a:p>
                  </a:txBody>
                  <a:tcPr marL="9525" marR="9525" marT="9525" marB="0" anchor="b">
                    <a:lnL>
                      <a:noFill/>
                    </a:lnL>
                    <a:lnR>
                      <a:noFill/>
                    </a:lnR>
                    <a:lnT>
                      <a:noFill/>
                    </a:lnT>
                    <a:lnB>
                      <a:noFill/>
                    </a:lnB>
                    <a:solidFill>
                      <a:srgbClr val="F2F2F2"/>
                    </a:solidFill>
                  </a:tcPr>
                </a:tc>
                <a:tc>
                  <a:txBody>
                    <a:bodyPr/>
                    <a:lstStyle/>
                    <a:p>
                      <a:pPr algn="l" fontAlgn="b"/>
                      <a:r>
                        <a:rPr lang="en-GB" sz="700" b="0" i="1" u="none" strike="noStrike" dirty="0">
                          <a:solidFill>
                            <a:srgbClr val="000000"/>
                          </a:solidFill>
                          <a:effectLst/>
                          <a:latin typeface="Calibri" panose="020F0502020204030204" pitchFamily="34" charset="0"/>
                        </a:rPr>
                        <a:t>- Investors: Presence of RMS to transfer significant damage</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PD:  Presentation of future possibilities in the branch</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Population: Information about the Branch and its benefits</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Politics: Maintaining course towards Renewable Energies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700" b="1" i="0" u="none" strike="noStrike" dirty="0">
                          <a:solidFill>
                            <a:srgbClr val="000000"/>
                          </a:solidFill>
                          <a:effectLst/>
                          <a:latin typeface="Calibri" panose="020F0502020204030204" pitchFamily="34" charset="0"/>
                        </a:rPr>
                        <a:t>SA</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Providing sufficient evidence for stakeholder trust to take on risks</a:t>
                      </a:r>
                    </a:p>
                  </a:txBody>
                  <a:tcPr marL="3443" marR="3443" marT="3443" marB="0" anchor="b">
                    <a:lnL>
                      <a:noFill/>
                    </a:lnL>
                    <a:lnR>
                      <a:noFill/>
                    </a:lnR>
                    <a:lnT>
                      <a:noFill/>
                    </a:lnT>
                    <a:lnB>
                      <a:noFill/>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Investors: Assurance of possible benefits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PD: Prove of benefits in involvement into the branch</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Population: Proven benefits of the Branch in the region</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Politics: Maintaining course towards Renewable Energies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965185755"/>
                  </a:ext>
                </a:extLst>
              </a:tr>
              <a:tr h="572292">
                <a:tc>
                  <a:txBody>
                    <a:bodyPr/>
                    <a:lstStyle/>
                    <a:p>
                      <a:pPr algn="ctr" fontAlgn="b"/>
                      <a:r>
                        <a:rPr lang="en-GB" sz="700" b="1" i="0" u="none" strike="noStrike" dirty="0">
                          <a:solidFill>
                            <a:srgbClr val="000000"/>
                          </a:solidFill>
                          <a:effectLst/>
                          <a:latin typeface="Calibri" panose="020F0502020204030204" pitchFamily="34" charset="0"/>
                        </a:rPr>
                        <a:t>TP</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700" b="0" i="0" u="none" strike="noStrike">
                          <a:solidFill>
                            <a:srgbClr val="000000"/>
                          </a:solidFill>
                          <a:effectLst/>
                          <a:latin typeface="Calibri" panose="020F0502020204030204" pitchFamily="34" charset="0"/>
                        </a:rPr>
                        <a:t>Improvement of Technical Background</a:t>
                      </a:r>
                    </a:p>
                  </a:txBody>
                  <a:tcPr marL="9525" marR="9525" marT="9525" marB="0" anchor="b">
                    <a:lnL>
                      <a:noFill/>
                    </a:lnL>
                    <a:lnR>
                      <a:noFill/>
                    </a:lnR>
                    <a:lnT>
                      <a:noFill/>
                    </a:lnT>
                    <a:lnB>
                      <a:noFill/>
                    </a:lnB>
                    <a:solidFill>
                      <a:schemeClr val="bg1"/>
                    </a:solidFill>
                  </a:tcPr>
                </a:tc>
                <a:tc>
                  <a:txBody>
                    <a:bodyPr/>
                    <a:lstStyle/>
                    <a:p>
                      <a:pPr algn="l" fontAlgn="b"/>
                      <a:r>
                        <a:rPr lang="en-GB" sz="700" b="0" i="1" u="none" strike="noStrike" dirty="0">
                          <a:solidFill>
                            <a:srgbClr val="000000"/>
                          </a:solidFill>
                          <a:effectLst/>
                          <a:latin typeface="Calibri" panose="020F0502020204030204" pitchFamily="34" charset="0"/>
                        </a:rPr>
                        <a:t>- Improvement of Geological Data</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Presence of corresponding technical resources</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Monitoring Systems of the equipment</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GB" sz="700" b="1" i="0" u="none" strike="noStrike" dirty="0">
                          <a:solidFill>
                            <a:srgbClr val="000000"/>
                          </a:solidFill>
                          <a:effectLst/>
                          <a:latin typeface="Calibri" panose="020F0502020204030204" pitchFamily="34" charset="0"/>
                        </a:rPr>
                        <a:t>TP</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700" b="0" i="0" u="none" strike="noStrike" dirty="0">
                          <a:solidFill>
                            <a:srgbClr val="000000"/>
                          </a:solidFill>
                          <a:effectLst/>
                          <a:latin typeface="Calibri" panose="020F0502020204030204" pitchFamily="34" charset="0"/>
                        </a:rPr>
                        <a:t>Improvement of Geological Databases I</a:t>
                      </a:r>
                    </a:p>
                  </a:txBody>
                  <a:tcPr marL="3443" marR="3443" marT="3443" marB="0" anchor="b">
                    <a:lnL>
                      <a:noFill/>
                    </a:lnL>
                    <a:lnR>
                      <a:noFill/>
                    </a:lnR>
                    <a:lnT>
                      <a:noFill/>
                    </a:lnT>
                    <a:lnB>
                      <a:noFill/>
                    </a:lnB>
                    <a:solidFill>
                      <a:schemeClr val="bg1"/>
                    </a:solidFill>
                  </a:tcPr>
                </a:tc>
                <a:tc>
                  <a:txBody>
                    <a:bodyPr/>
                    <a:lstStyle/>
                    <a:p>
                      <a:pPr algn="l" fontAlgn="b"/>
                      <a:r>
                        <a:rPr lang="en-GB" sz="700" b="0" i="1" u="none" strike="noStrike" dirty="0">
                          <a:solidFill>
                            <a:srgbClr val="000000"/>
                          </a:solidFill>
                          <a:effectLst/>
                          <a:latin typeface="Calibri" panose="020F0502020204030204" pitchFamily="34" charset="0"/>
                        </a:rPr>
                        <a:t>- Preliminary Model Developed (Heat and Flow)</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Predictability of ESP lifetime</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Improved Monitoring Systems of technical equipment (Including Scaling and Corrosion)</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Access to underground Data</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401983893"/>
                  </a:ext>
                </a:extLst>
              </a:tr>
              <a:tr h="344662">
                <a:tc>
                  <a:txBody>
                    <a:bodyPr/>
                    <a:lstStyle/>
                    <a:p>
                      <a:pPr algn="ctr" fontAlgn="b"/>
                      <a:r>
                        <a:rPr lang="en-GB" sz="700" b="1" i="0" u="none" strike="noStrike" dirty="0">
                          <a:solidFill>
                            <a:srgbClr val="000000"/>
                          </a:solidFill>
                          <a:effectLst/>
                          <a:latin typeface="Calibri" panose="020F0502020204030204" pitchFamily="34" charset="0"/>
                        </a:rPr>
                        <a:t>FPC</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Improvement of understanding of the Developed costs. </a:t>
                      </a:r>
                      <a:br>
                        <a:rPr lang="en-GB" sz="700" b="0" i="0" u="none" strike="noStrike">
                          <a:solidFill>
                            <a:srgbClr val="000000"/>
                          </a:solidFill>
                          <a:effectLst/>
                          <a:latin typeface="Calibri" panose="020F0502020204030204" pitchFamily="34" charset="0"/>
                        </a:rPr>
                      </a:br>
                      <a:r>
                        <a:rPr lang="en-GB" sz="700" b="0" i="0" u="none" strike="noStrike">
                          <a:solidFill>
                            <a:srgbClr val="000000"/>
                          </a:solidFill>
                          <a:effectLst/>
                          <a:latin typeface="Calibri" panose="020F0502020204030204" pitchFamily="34" charset="0"/>
                        </a:rPr>
                        <a:t>(Trial of various cost calculation models)</a:t>
                      </a:r>
                    </a:p>
                  </a:txBody>
                  <a:tcPr marL="9525" marR="9525" marT="9525" marB="0" anchor="b">
                    <a:lnL>
                      <a:noFill/>
                    </a:lnL>
                    <a:lnR>
                      <a:noFill/>
                    </a:lnR>
                    <a:lnT>
                      <a:noFill/>
                    </a:lnT>
                    <a:lnB>
                      <a:noFill/>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Deviation of planned and actual costs are ca. 25-30%; </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Deviation of costs from original plan due to extra expenses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700" b="1" i="0" u="none" strike="noStrike" dirty="0">
                          <a:solidFill>
                            <a:srgbClr val="000000"/>
                          </a:solidFill>
                          <a:effectLst/>
                          <a:latin typeface="Calibri" panose="020F0502020204030204" pitchFamily="34" charset="0"/>
                        </a:rPr>
                        <a:t>FPC</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Increase of prediction precision of the Developed costs. </a:t>
                      </a:r>
                    </a:p>
                  </a:txBody>
                  <a:tcPr marL="3443" marR="3443" marT="3443" marB="0" anchor="b">
                    <a:lnL>
                      <a:noFill/>
                    </a:lnL>
                    <a:lnR>
                      <a:noFill/>
                    </a:lnR>
                    <a:lnT>
                      <a:noFill/>
                    </a:lnT>
                    <a:lnB>
                      <a:noFill/>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Deviation of planned and actual costs are ca. 20%;</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Additional expenses become more predictable.</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Deviation of OPEX from plan becomes quantifiable</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013227072"/>
                  </a:ext>
                </a:extLst>
              </a:tr>
              <a:tr h="344662">
                <a:tc>
                  <a:txBody>
                    <a:bodyPr/>
                    <a:lstStyle/>
                    <a:p>
                      <a:pPr algn="ctr" fontAlgn="b"/>
                      <a:r>
                        <a:rPr lang="en-GB" sz="700" b="1" i="0" u="none" strike="noStrike" dirty="0">
                          <a:solidFill>
                            <a:srgbClr val="000000"/>
                          </a:solidFill>
                          <a:effectLst/>
                          <a:latin typeface="Calibri" panose="020F0502020204030204" pitchFamily="34" charset="0"/>
                        </a:rPr>
                        <a:t>FPR</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Increase in predictability of project revenue </a:t>
                      </a:r>
                      <a:br>
                        <a:rPr lang="en-GB" sz="700" b="0" i="0" u="none" strike="noStrike">
                          <a:solidFill>
                            <a:srgbClr val="000000"/>
                          </a:solidFill>
                          <a:effectLst/>
                          <a:latin typeface="Calibri" panose="020F0502020204030204" pitchFamily="34" charset="0"/>
                        </a:rPr>
                      </a:br>
                      <a:r>
                        <a:rPr lang="en-GB" sz="700" b="0" i="0" u="none" strike="noStrike">
                          <a:solidFill>
                            <a:srgbClr val="000000"/>
                          </a:solidFill>
                          <a:effectLst/>
                          <a:latin typeface="Calibri" panose="020F0502020204030204" pitchFamily="34" charset="0"/>
                        </a:rPr>
                        <a:t>(Trial of various revenue prediction models)</a:t>
                      </a:r>
                    </a:p>
                  </a:txBody>
                  <a:tcPr marL="9525" marR="9525" marT="9525" marB="0" anchor="b">
                    <a:lnL>
                      <a:noFill/>
                    </a:lnL>
                    <a:lnR>
                      <a:noFill/>
                    </a:lnR>
                    <a:lnT>
                      <a:noFill/>
                    </a:lnT>
                    <a:lnB>
                      <a:noFill/>
                    </a:lnB>
                  </a:tcPr>
                </a:tc>
                <a:tc>
                  <a:txBody>
                    <a:bodyPr/>
                    <a:lstStyle/>
                    <a:p>
                      <a:pPr algn="l" fontAlgn="b"/>
                      <a:r>
                        <a:rPr lang="en-GB" sz="700" b="0" i="1" u="none" strike="noStrike">
                          <a:solidFill>
                            <a:srgbClr val="000000"/>
                          </a:solidFill>
                          <a:effectLst/>
                          <a:latin typeface="Calibri" panose="020F0502020204030204" pitchFamily="34" charset="0"/>
                        </a:rPr>
                        <a:t>- Stable prices and stable contractor partners </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Contracted purchase quantity </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-Currency Stability</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700" b="1" i="0" u="none" strike="noStrike" dirty="0">
                          <a:solidFill>
                            <a:srgbClr val="000000"/>
                          </a:solidFill>
                          <a:effectLst/>
                          <a:latin typeface="Calibri" panose="020F0502020204030204" pitchFamily="34" charset="0"/>
                        </a:rPr>
                        <a:t>FPR</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Standardization of contracts</a:t>
                      </a:r>
                    </a:p>
                  </a:txBody>
                  <a:tcPr marL="3443" marR="3443" marT="3443" marB="0" anchor="b">
                    <a:lnL>
                      <a:noFill/>
                    </a:lnL>
                    <a:lnR>
                      <a:noFill/>
                    </a:lnR>
                    <a:lnT>
                      <a:noFill/>
                    </a:lnT>
                    <a:lnB>
                      <a:noFill/>
                    </a:lnB>
                  </a:tcPr>
                </a:tc>
                <a:tc>
                  <a:txBody>
                    <a:bodyPr/>
                    <a:lstStyle/>
                    <a:p>
                      <a:pPr algn="l" fontAlgn="b"/>
                      <a:r>
                        <a:rPr lang="en-GB" sz="700" b="0" i="1" u="none" strike="noStrike">
                          <a:solidFill>
                            <a:srgbClr val="000000"/>
                          </a:solidFill>
                          <a:effectLst/>
                          <a:latin typeface="Calibri" panose="020F0502020204030204" pitchFamily="34" charset="0"/>
                        </a:rPr>
                        <a:t>- Standardized PPA                                                                                                                                                                                                                                                                (power purchase agreement)</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High Predictability of revenues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29639"/>
                  </a:ext>
                </a:extLst>
              </a:tr>
              <a:tr h="344662">
                <a:tc>
                  <a:txBody>
                    <a:bodyPr/>
                    <a:lstStyle/>
                    <a:p>
                      <a:pPr algn="ctr" fontAlgn="b"/>
                      <a:r>
                        <a:rPr lang="en-GB" sz="700" b="1" i="0" u="none" strike="noStrike" dirty="0">
                          <a:solidFill>
                            <a:srgbClr val="000000"/>
                          </a:solidFill>
                          <a:effectLst/>
                          <a:latin typeface="Calibri" panose="020F0502020204030204" pitchFamily="34" charset="0"/>
                        </a:rPr>
                        <a:t>SC</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Adjustment of the supplier market</a:t>
                      </a:r>
                    </a:p>
                  </a:txBody>
                  <a:tcPr marL="9525" marR="9525" marT="9525" marB="0" anchor="b">
                    <a:lnL>
                      <a:noFill/>
                    </a:lnL>
                    <a:lnR>
                      <a:noFill/>
                    </a:lnR>
                    <a:lnT>
                      <a:noFill/>
                    </a:lnT>
                    <a:lnB>
                      <a:noFill/>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Presence of suitable products and services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Improved relevant skill sets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700" b="1" i="0" u="none" strike="noStrike" dirty="0">
                          <a:solidFill>
                            <a:srgbClr val="000000"/>
                          </a:solidFill>
                          <a:effectLst/>
                          <a:latin typeface="Calibri" panose="020F0502020204030204" pitchFamily="34" charset="0"/>
                        </a:rPr>
                        <a:t>SC</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dirty="0">
                          <a:solidFill>
                            <a:srgbClr val="000000"/>
                          </a:solidFill>
                          <a:effectLst/>
                          <a:latin typeface="Calibri" panose="020F0502020204030204" pitchFamily="34" charset="0"/>
                        </a:rPr>
                        <a:t>Market Specialization</a:t>
                      </a:r>
                    </a:p>
                  </a:txBody>
                  <a:tcPr marL="3443" marR="3443" marT="3443" marB="0" anchor="b">
                    <a:lnL>
                      <a:noFill/>
                    </a:lnL>
                    <a:lnR>
                      <a:noFill/>
                    </a:lnR>
                    <a:lnT>
                      <a:noFill/>
                    </a:lnT>
                    <a:lnB>
                      <a:noFill/>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Developed specialized products and services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Developed specialized skills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First Innovations stimulating the market </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429606212"/>
                  </a:ext>
                </a:extLst>
              </a:tr>
              <a:tr h="289261">
                <a:tc>
                  <a:txBody>
                    <a:bodyPr/>
                    <a:lstStyle/>
                    <a:p>
                      <a:pPr algn="ctr" fontAlgn="b"/>
                      <a:r>
                        <a:rPr lang="en-GB" sz="700" b="1" i="0" u="none" strike="noStrike" dirty="0">
                          <a:solidFill>
                            <a:srgbClr val="000000"/>
                          </a:solidFill>
                          <a:effectLst/>
                          <a:latin typeface="Calibri" panose="020F0502020204030204" pitchFamily="34" charset="0"/>
                        </a:rPr>
                        <a:t>MO</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Development of Market Opportunities</a:t>
                      </a:r>
                    </a:p>
                  </a:txBody>
                  <a:tcPr marL="9525" marR="9525" marT="9525" marB="0" anchor="b">
                    <a:lnL>
                      <a:noFill/>
                    </a:lnL>
                    <a:lnR>
                      <a:noFill/>
                    </a:lnR>
                    <a:lnT>
                      <a:noFill/>
                    </a:lnT>
                    <a:lnB>
                      <a:noFill/>
                    </a:lnB>
                  </a:tcPr>
                </a:tc>
                <a:tc>
                  <a:txBody>
                    <a:bodyPr/>
                    <a:lstStyle/>
                    <a:p>
                      <a:pPr algn="l" fontAlgn="b"/>
                      <a:r>
                        <a:rPr lang="en-GB" sz="700" b="0" i="1" u="none" strike="noStrike">
                          <a:solidFill>
                            <a:srgbClr val="000000"/>
                          </a:solidFill>
                          <a:effectLst/>
                          <a:latin typeface="Calibri" panose="020F0502020204030204" pitchFamily="34" charset="0"/>
                        </a:rPr>
                        <a:t>- Limited trade of the projects in different development stages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Case based Business Models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700" b="1" i="0" u="none" strike="noStrike" dirty="0">
                          <a:solidFill>
                            <a:srgbClr val="000000"/>
                          </a:solidFill>
                          <a:effectLst/>
                          <a:latin typeface="Calibri" panose="020F0502020204030204" pitchFamily="34" charset="0"/>
                        </a:rPr>
                        <a:t>MO</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Improvement of Market Opportunities</a:t>
                      </a:r>
                    </a:p>
                  </a:txBody>
                  <a:tcPr marL="3443" marR="3443" marT="3443" marB="0" anchor="b">
                    <a:lnL>
                      <a:noFill/>
                    </a:lnL>
                    <a:lnR>
                      <a:noFill/>
                    </a:lnR>
                    <a:lnT>
                      <a:noFill/>
                    </a:lnT>
                    <a:lnB>
                      <a:noFill/>
                    </a:lnB>
                  </a:tcPr>
                </a:tc>
                <a:tc>
                  <a:txBody>
                    <a:bodyPr/>
                    <a:lstStyle/>
                    <a:p>
                      <a:pPr algn="l" fontAlgn="b"/>
                      <a:r>
                        <a:rPr lang="en-GB" sz="700" b="0" i="1" u="none" strike="noStrike">
                          <a:solidFill>
                            <a:srgbClr val="000000"/>
                          </a:solidFill>
                          <a:effectLst/>
                          <a:latin typeface="Calibri" panose="020F0502020204030204" pitchFamily="34" charset="0"/>
                        </a:rPr>
                        <a:t>- Increased trading of the projects in different development stages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Region Based Business Models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16980223"/>
                  </a:ext>
                </a:extLst>
              </a:tr>
              <a:tr h="230845">
                <a:tc>
                  <a:txBody>
                    <a:bodyPr/>
                    <a:lstStyle/>
                    <a:p>
                      <a:pPr algn="ctr" fontAlgn="b"/>
                      <a:r>
                        <a:rPr lang="en-GB" sz="700" b="1" i="0" u="none" strike="noStrike" dirty="0">
                          <a:solidFill>
                            <a:srgbClr val="000000"/>
                          </a:solidFill>
                          <a:effectLst/>
                          <a:latin typeface="Calibri" panose="020F0502020204030204" pitchFamily="34" charset="0"/>
                        </a:rPr>
                        <a:t>CM</a:t>
                      </a:r>
                    </a:p>
                  </a:txBody>
                  <a:tcPr marL="3443" marR="3443" marT="34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700" b="0" i="0" u="none" strike="noStrike" dirty="0">
                          <a:solidFill>
                            <a:srgbClr val="000000"/>
                          </a:solidFill>
                          <a:effectLst/>
                          <a:latin typeface="Calibri" panose="020F0502020204030204" pitchFamily="34" charset="0"/>
                        </a:rPr>
                        <a:t>Establishment of companies with minimal experience in development of the geothermal plant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The local companies are still in the phase of know-how gathering and development of skill </a:t>
                      </a:r>
                    </a:p>
                  </a:txBody>
                  <a:tcPr marL="3443" marR="3443" marT="34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dirty="0">
                          <a:solidFill>
                            <a:srgbClr val="000000"/>
                          </a:solidFill>
                          <a:effectLst/>
                          <a:latin typeface="Calibri" panose="020F0502020204030204" pitchFamily="34" charset="0"/>
                        </a:rPr>
                        <a:t>CM</a:t>
                      </a:r>
                    </a:p>
                  </a:txBody>
                  <a:tcPr marL="3443" marR="3443" marT="34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Developer Specialization</a:t>
                      </a:r>
                    </a:p>
                  </a:txBody>
                  <a:tcPr marL="3443" marR="3443" marT="3443"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Introduction of core competences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Presence of companies with track records</a:t>
                      </a:r>
                    </a:p>
                  </a:txBody>
                  <a:tcPr marL="3443" marR="3443" marT="34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95302413"/>
                  </a:ext>
                </a:extLst>
              </a:tr>
              <a:tr h="142305">
                <a:tc gridSpan="3">
                  <a:txBody>
                    <a:bodyPr/>
                    <a:lstStyle/>
                    <a:p>
                      <a:pPr algn="ctr" fontAlgn="ctr"/>
                      <a:r>
                        <a:rPr lang="en-GB" sz="700" b="1" i="0" u="none" strike="noStrike" dirty="0">
                          <a:solidFill>
                            <a:srgbClr val="000000"/>
                          </a:solidFill>
                          <a:effectLst/>
                          <a:latin typeface="Calibri Light" panose="020F0302020204030204" pitchFamily="34" charset="0"/>
                        </a:rPr>
                        <a:t>Transition III from Public </a:t>
                      </a:r>
                      <a:r>
                        <a:rPr lang="en-GB" sz="700" b="1" i="0" u="none" strike="noStrike" dirty="0" err="1">
                          <a:solidFill>
                            <a:srgbClr val="000000"/>
                          </a:solidFill>
                          <a:effectLst/>
                          <a:latin typeface="Calibri Light" panose="020F0302020204030204" pitchFamily="34" charset="0"/>
                        </a:rPr>
                        <a:t>Inshurance</a:t>
                      </a:r>
                      <a:r>
                        <a:rPr lang="en-GB" sz="700" b="1" i="0" u="none" strike="noStrike" dirty="0">
                          <a:solidFill>
                            <a:srgbClr val="000000"/>
                          </a:solidFill>
                          <a:effectLst/>
                          <a:latin typeface="Calibri Light" panose="020F0302020204030204" pitchFamily="34" charset="0"/>
                        </a:rPr>
                        <a:t> Schemes to Public-Private-Partnership</a:t>
                      </a:r>
                    </a:p>
                  </a:txBody>
                  <a:tcPr marL="3443" marR="3443" marT="344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BC6D1"/>
                    </a:solidFill>
                  </a:tcPr>
                </a:tc>
                <a:tc hMerge="1">
                  <a:txBody>
                    <a:bodyPr/>
                    <a:lstStyle/>
                    <a:p>
                      <a:endParaRPr lang="en-GB"/>
                    </a:p>
                  </a:txBody>
                  <a:tcPr/>
                </a:tc>
                <a:tc hMerge="1">
                  <a:txBody>
                    <a:bodyPr/>
                    <a:lstStyle/>
                    <a:p>
                      <a:endParaRPr lang="en-GB"/>
                    </a:p>
                  </a:txBody>
                  <a:tcPr/>
                </a:tc>
                <a:tc gridSpan="3">
                  <a:txBody>
                    <a:bodyPr/>
                    <a:lstStyle/>
                    <a:p>
                      <a:pPr algn="ctr" fontAlgn="ctr"/>
                      <a:r>
                        <a:rPr lang="en-GB" sz="700" b="1" i="0" u="none" strike="noStrike" dirty="0">
                          <a:solidFill>
                            <a:srgbClr val="000000"/>
                          </a:solidFill>
                          <a:effectLst/>
                          <a:latin typeface="Calibri Light" panose="020F0302020204030204" pitchFamily="34" charset="0"/>
                        </a:rPr>
                        <a:t>Transition IV from Private-Public-Partnership to Private Scheme</a:t>
                      </a:r>
                    </a:p>
                  </a:txBody>
                  <a:tcPr marL="3443" marR="3443" marT="3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BC6D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81390435"/>
                  </a:ext>
                </a:extLst>
              </a:tr>
              <a:tr h="117029">
                <a:tc>
                  <a:txBody>
                    <a:bodyPr/>
                    <a:lstStyle/>
                    <a:p>
                      <a:pPr algn="ctr" fontAlgn="b"/>
                      <a:r>
                        <a:rPr lang="en-GB" sz="700" b="1" i="0" u="none" strike="noStrike" dirty="0">
                          <a:solidFill>
                            <a:srgbClr val="000000"/>
                          </a:solidFill>
                          <a:effectLst/>
                          <a:latin typeface="Calibri" panose="020F0502020204030204" pitchFamily="34" charset="0"/>
                        </a:rPr>
                        <a:t>ID</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l" fontAlgn="b"/>
                      <a:r>
                        <a:rPr lang="en-GB" sz="700" b="1" i="0" u="none" strike="noStrike">
                          <a:solidFill>
                            <a:srgbClr val="000000"/>
                          </a:solidFill>
                          <a:effectLst/>
                          <a:latin typeface="Calibri" panose="020F0502020204030204" pitchFamily="34" charset="0"/>
                        </a:rPr>
                        <a:t>Criteria</a:t>
                      </a:r>
                    </a:p>
                  </a:txBody>
                  <a:tcPr marL="3443" marR="3443" marT="3443" marB="0" anchor="b">
                    <a:lnL>
                      <a:noFill/>
                    </a:lnL>
                    <a:lnR>
                      <a:noFill/>
                    </a:lnR>
                    <a:lnT>
                      <a:noFill/>
                    </a:lnT>
                    <a:lnB>
                      <a:noFill/>
                    </a:lnB>
                    <a:solidFill>
                      <a:srgbClr val="FFC000"/>
                    </a:solidFill>
                  </a:tcPr>
                </a:tc>
                <a:tc>
                  <a:txBody>
                    <a:bodyPr/>
                    <a:lstStyle/>
                    <a:p>
                      <a:pPr algn="l" fontAlgn="ctr"/>
                      <a:r>
                        <a:rPr lang="en-GB" sz="700" b="1" i="0" u="none" strike="noStrike">
                          <a:solidFill>
                            <a:srgbClr val="000000"/>
                          </a:solidFill>
                          <a:effectLst/>
                          <a:latin typeface="Calibri" panose="020F0502020204030204" pitchFamily="34" charset="0"/>
                        </a:rPr>
                        <a:t>Specifications</a:t>
                      </a:r>
                    </a:p>
                  </a:txBody>
                  <a:tcPr marL="3443" marR="3443" marT="3443" marB="0" anchor="ctr">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en-GB" sz="700" b="1" i="0" u="none" strike="noStrike" dirty="0">
                          <a:solidFill>
                            <a:srgbClr val="000000"/>
                          </a:solidFill>
                          <a:effectLst/>
                          <a:latin typeface="Calibri" panose="020F0502020204030204" pitchFamily="34" charset="0"/>
                        </a:rPr>
                        <a:t>ID</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l" fontAlgn="b"/>
                      <a:r>
                        <a:rPr lang="en-GB" sz="700" b="1" i="0" u="none" strike="noStrike">
                          <a:solidFill>
                            <a:srgbClr val="000000"/>
                          </a:solidFill>
                          <a:effectLst/>
                          <a:latin typeface="Calibri" panose="020F0502020204030204" pitchFamily="34" charset="0"/>
                        </a:rPr>
                        <a:t>Criteria</a:t>
                      </a:r>
                    </a:p>
                  </a:txBody>
                  <a:tcPr marL="3443" marR="3443" marT="3443" marB="0" anchor="b">
                    <a:lnL>
                      <a:noFill/>
                    </a:lnL>
                    <a:lnR>
                      <a:noFill/>
                    </a:lnR>
                    <a:lnT>
                      <a:noFill/>
                    </a:lnT>
                    <a:lnB>
                      <a:noFill/>
                    </a:lnB>
                    <a:solidFill>
                      <a:srgbClr val="FFC000"/>
                    </a:solidFill>
                  </a:tcPr>
                </a:tc>
                <a:tc>
                  <a:txBody>
                    <a:bodyPr/>
                    <a:lstStyle/>
                    <a:p>
                      <a:pPr algn="l" fontAlgn="ctr"/>
                      <a:r>
                        <a:rPr lang="en-GB" sz="700" b="1" i="0" u="none" strike="noStrike">
                          <a:solidFill>
                            <a:srgbClr val="000000"/>
                          </a:solidFill>
                          <a:effectLst/>
                          <a:latin typeface="Calibri" panose="020F0502020204030204" pitchFamily="34" charset="0"/>
                        </a:rPr>
                        <a:t>Specifications</a:t>
                      </a:r>
                    </a:p>
                  </a:txBody>
                  <a:tcPr marL="3443" marR="3443" marT="3443" marB="0" anchor="ctr">
                    <a:lnL>
                      <a:noFill/>
                    </a:lnL>
                    <a:lnR>
                      <a:noFill/>
                    </a:lnR>
                    <a:lnT>
                      <a:noFill/>
                    </a:lnT>
                    <a:lnB>
                      <a:noFill/>
                    </a:lnB>
                    <a:solidFill>
                      <a:srgbClr val="FFC000"/>
                    </a:solidFill>
                  </a:tcPr>
                </a:tc>
                <a:extLst>
                  <a:ext uri="{0D108BD9-81ED-4DB2-BD59-A6C34878D82A}">
                    <a16:rowId xmlns:a16="http://schemas.microsoft.com/office/drawing/2014/main" val="3619654943"/>
                  </a:ext>
                </a:extLst>
              </a:tr>
              <a:tr h="572292">
                <a:tc>
                  <a:txBody>
                    <a:bodyPr/>
                    <a:lstStyle/>
                    <a:p>
                      <a:pPr algn="ctr" fontAlgn="b"/>
                      <a:r>
                        <a:rPr lang="en-GB" sz="700" b="1" i="0" u="none" strike="noStrike" dirty="0">
                          <a:solidFill>
                            <a:srgbClr val="000000"/>
                          </a:solidFill>
                          <a:effectLst/>
                          <a:latin typeface="Calibri" panose="020F0502020204030204" pitchFamily="34" charset="0"/>
                        </a:rPr>
                        <a:t>RE</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 Improvement of the Licencing Procedures II</a:t>
                      </a:r>
                    </a:p>
                  </a:txBody>
                  <a:tcPr marL="3443" marR="3443" marT="3443" marB="0" anchor="b">
                    <a:lnL>
                      <a:noFill/>
                    </a:lnL>
                    <a:lnR>
                      <a:noFill/>
                    </a:lnR>
                    <a:lnT>
                      <a:noFill/>
                    </a:lnT>
                    <a:lnB>
                      <a:noFill/>
                    </a:lnB>
                  </a:tcPr>
                </a:tc>
                <a:tc>
                  <a:txBody>
                    <a:bodyPr/>
                    <a:lstStyle/>
                    <a:p>
                      <a:pPr algn="l" fontAlgn="b"/>
                      <a:r>
                        <a:rPr lang="en-GB" sz="700" b="0" i="1" u="none" strike="noStrike">
                          <a:solidFill>
                            <a:srgbClr val="000000"/>
                          </a:solidFill>
                          <a:effectLst/>
                          <a:latin typeface="Calibri" panose="020F0502020204030204" pitchFamily="34" charset="0"/>
                        </a:rPr>
                        <a:t>- Standardization of the licence acquisition conditions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Ensuring long periods of the licences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Securing conditions for PPA</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Standardized fees and taxes </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Proven Legal Security System</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700" b="1" i="0" u="none" strike="noStrike" dirty="0">
                          <a:solidFill>
                            <a:srgbClr val="000000"/>
                          </a:solidFill>
                          <a:effectLst/>
                          <a:latin typeface="Calibri" panose="020F0502020204030204" pitchFamily="34" charset="0"/>
                        </a:rPr>
                        <a:t>RE</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Adjustment of law and regulations to the geothermal market</a:t>
                      </a:r>
                    </a:p>
                  </a:txBody>
                  <a:tcPr marL="3443" marR="3443" marT="3443" marB="0" anchor="b">
                    <a:lnL>
                      <a:noFill/>
                    </a:lnL>
                    <a:lnR>
                      <a:noFill/>
                    </a:lnR>
                    <a:lnT>
                      <a:noFill/>
                    </a:lnT>
                    <a:lnB>
                      <a:noFill/>
                    </a:lnB>
                  </a:tcPr>
                </a:tc>
                <a:tc>
                  <a:txBody>
                    <a:bodyPr/>
                    <a:lstStyle/>
                    <a:p>
                      <a:pPr algn="l" fontAlgn="b"/>
                      <a:r>
                        <a:rPr lang="en-GB" sz="700" b="0" i="1" u="none" strike="noStrike">
                          <a:solidFill>
                            <a:srgbClr val="000000"/>
                          </a:solidFill>
                          <a:effectLst/>
                          <a:latin typeface="Calibri" panose="020F0502020204030204" pitchFamily="34" charset="0"/>
                        </a:rPr>
                        <a:t>- Adjustment of law and regulations to the geothermal market</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Adjustment of working hours law</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Water utilization rights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Mining Laws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Ensured Legal Security System</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15396489"/>
                  </a:ext>
                </a:extLst>
              </a:tr>
              <a:tr h="458476">
                <a:tc>
                  <a:txBody>
                    <a:bodyPr/>
                    <a:lstStyle/>
                    <a:p>
                      <a:pPr algn="ctr" fontAlgn="b"/>
                      <a:r>
                        <a:rPr lang="en-GB" sz="700" b="1" i="0" u="none" strike="noStrike" dirty="0">
                          <a:solidFill>
                            <a:srgbClr val="000000"/>
                          </a:solidFill>
                          <a:effectLst/>
                          <a:latin typeface="Calibri" panose="020F0502020204030204" pitchFamily="34" charset="0"/>
                        </a:rPr>
                        <a:t>SA</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Providing sufficient evidence for stakeholder to involve or support the Developed of projects</a:t>
                      </a:r>
                    </a:p>
                  </a:txBody>
                  <a:tcPr marL="3443" marR="3443" marT="3443" marB="0" anchor="b">
                    <a:lnL>
                      <a:noFill/>
                    </a:lnL>
                    <a:lnR>
                      <a:noFill/>
                    </a:lnR>
                    <a:lnT>
                      <a:noFill/>
                    </a:lnT>
                    <a:lnB>
                      <a:noFill/>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Investors: Assurance of possible benefits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PD: Proven benefits in excelling the service quality</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Population: Agreement to permit development</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Politics: Maintaining course towards Renewable Energies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700" b="1" i="0" u="none" strike="noStrike" dirty="0">
                          <a:solidFill>
                            <a:srgbClr val="000000"/>
                          </a:solidFill>
                          <a:effectLst/>
                          <a:latin typeface="Calibri" panose="020F0502020204030204" pitchFamily="34" charset="0"/>
                        </a:rPr>
                        <a:t>SA</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Providing sufficient evidence for stakeholder to involve or support the Development of projects</a:t>
                      </a:r>
                    </a:p>
                  </a:txBody>
                  <a:tcPr marL="3443" marR="3443" marT="3443" marB="0" anchor="b">
                    <a:lnL>
                      <a:noFill/>
                    </a:lnL>
                    <a:lnR>
                      <a:noFill/>
                    </a:lnR>
                    <a:lnT>
                      <a:noFill/>
                    </a:lnT>
                    <a:lnB>
                      <a:noFill/>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Investors:  projects become a common practice in the region</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PD: Benefits from further development in the branch</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Population: Active interest and support of the branch</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Politics: Maintaining course towards Renewable Energies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922519663"/>
                  </a:ext>
                </a:extLst>
              </a:tr>
              <a:tr h="572292">
                <a:tc>
                  <a:txBody>
                    <a:bodyPr/>
                    <a:lstStyle/>
                    <a:p>
                      <a:pPr algn="ctr" fontAlgn="b"/>
                      <a:r>
                        <a:rPr lang="en-GB" sz="700" b="1" i="0" u="none" strike="noStrike" dirty="0">
                          <a:solidFill>
                            <a:srgbClr val="000000"/>
                          </a:solidFill>
                          <a:effectLst/>
                          <a:latin typeface="Calibri" panose="020F0502020204030204" pitchFamily="34" charset="0"/>
                        </a:rPr>
                        <a:t>TP</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Improvement of Geological Databases II</a:t>
                      </a:r>
                    </a:p>
                  </a:txBody>
                  <a:tcPr marL="3443" marR="3443" marT="3443" marB="0" anchor="b">
                    <a:lnL>
                      <a:noFill/>
                    </a:lnL>
                    <a:lnR>
                      <a:noFill/>
                    </a:lnR>
                    <a:lnT>
                      <a:noFill/>
                    </a:lnT>
                    <a:lnB>
                      <a:noFill/>
                    </a:lnB>
                  </a:tcPr>
                </a:tc>
                <a:tc>
                  <a:txBody>
                    <a:bodyPr/>
                    <a:lstStyle/>
                    <a:p>
                      <a:pPr algn="l" fontAlgn="b"/>
                      <a:r>
                        <a:rPr lang="en-GB" sz="700" b="0" i="1" u="none" strike="noStrike">
                          <a:solidFill>
                            <a:srgbClr val="000000"/>
                          </a:solidFill>
                          <a:effectLst/>
                          <a:latin typeface="Calibri" panose="020F0502020204030204" pitchFamily="34" charset="0"/>
                        </a:rPr>
                        <a:t>- Developed Databases and review of Reservoir Model</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Extended ESP lifetime</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Proven Monitoring Systems of equipment</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Access to detailed underground data</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700" b="1" i="0" u="none" strike="noStrike" dirty="0">
                          <a:solidFill>
                            <a:srgbClr val="000000"/>
                          </a:solidFill>
                          <a:effectLst/>
                          <a:latin typeface="Calibri" panose="020F0502020204030204" pitchFamily="34" charset="0"/>
                        </a:rPr>
                        <a:t>TP</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700" b="0" i="0" u="none" strike="noStrike">
                          <a:solidFill>
                            <a:srgbClr val="000000"/>
                          </a:solidFill>
                          <a:effectLst/>
                          <a:latin typeface="Calibri" panose="020F0502020204030204" pitchFamily="34" charset="0"/>
                        </a:rPr>
                        <a:t>Improvement of Geological Data Bases and 3D Reservoir Models</a:t>
                      </a:r>
                    </a:p>
                  </a:txBody>
                  <a:tcPr marL="3443" marR="3443" marT="3443" marB="0" anchor="b">
                    <a:lnL>
                      <a:noFill/>
                    </a:lnL>
                    <a:lnR>
                      <a:noFill/>
                    </a:lnR>
                    <a:lnT>
                      <a:noFill/>
                    </a:lnT>
                    <a:lnB>
                      <a:noFill/>
                    </a:lnB>
                  </a:tcPr>
                </a:tc>
                <a:tc>
                  <a:txBody>
                    <a:bodyPr/>
                    <a:lstStyle/>
                    <a:p>
                      <a:pPr algn="l" fontAlgn="b"/>
                      <a:r>
                        <a:rPr lang="en-GB" sz="700" b="0" i="1" u="none" strike="noStrike">
                          <a:solidFill>
                            <a:srgbClr val="000000"/>
                          </a:solidFill>
                          <a:effectLst/>
                          <a:latin typeface="Calibri" panose="020F0502020204030204" pitchFamily="34" charset="0"/>
                        </a:rPr>
                        <a:t>- Validation of Reservoir Model</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Proved artificial circulation technologies</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Calculable ESP lifetime</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Monitoring enabling a preventive maintenance for equipment</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Public Availability of Underground Data</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35668273"/>
                  </a:ext>
                </a:extLst>
              </a:tr>
              <a:tr h="344662">
                <a:tc>
                  <a:txBody>
                    <a:bodyPr/>
                    <a:lstStyle/>
                    <a:p>
                      <a:pPr algn="ctr" fontAlgn="b"/>
                      <a:r>
                        <a:rPr lang="en-GB" sz="700" b="1" i="0" u="none" strike="noStrike" dirty="0">
                          <a:solidFill>
                            <a:srgbClr val="000000"/>
                          </a:solidFill>
                          <a:effectLst/>
                          <a:latin typeface="Calibri" panose="020F0502020204030204" pitchFamily="34" charset="0"/>
                        </a:rPr>
                        <a:t>FPC</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Increase of prediction precision of the Developed costs. </a:t>
                      </a:r>
                    </a:p>
                  </a:txBody>
                  <a:tcPr marL="3443" marR="3443" marT="3443" marB="0" anchor="b">
                    <a:lnL>
                      <a:noFill/>
                    </a:lnL>
                    <a:lnR>
                      <a:noFill/>
                    </a:lnR>
                    <a:lnT>
                      <a:noFill/>
                    </a:lnT>
                    <a:lnB>
                      <a:noFill/>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Deviation of planned and actual costs are ca. 10-15%; </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Additional expenses became roughly predictable and taken in contingency budget buffer</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700" b="1" i="0" u="none" strike="noStrike" dirty="0">
                          <a:solidFill>
                            <a:srgbClr val="000000"/>
                          </a:solidFill>
                          <a:effectLst/>
                          <a:latin typeface="Calibri" panose="020F0502020204030204" pitchFamily="34" charset="0"/>
                        </a:rPr>
                        <a:t>FPC</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Increase of prediction precision of the Development Costs. </a:t>
                      </a:r>
                    </a:p>
                  </a:txBody>
                  <a:tcPr marL="3443" marR="3443" marT="3443" marB="0" anchor="b">
                    <a:lnL>
                      <a:noFill/>
                    </a:lnL>
                    <a:lnR>
                      <a:noFill/>
                    </a:lnR>
                    <a:lnT>
                      <a:noFill/>
                    </a:lnT>
                    <a:lnB>
                      <a:noFill/>
                    </a:lnB>
                    <a:solidFill>
                      <a:srgbClr val="F2F2F2"/>
                    </a:solidFill>
                  </a:tcPr>
                </a:tc>
                <a:tc>
                  <a:txBody>
                    <a:bodyPr/>
                    <a:lstStyle/>
                    <a:p>
                      <a:pPr algn="l" fontAlgn="b"/>
                      <a:r>
                        <a:rPr lang="en-GB" sz="700" b="0" i="1" u="none" strike="noStrike">
                          <a:solidFill>
                            <a:srgbClr val="000000"/>
                          </a:solidFill>
                          <a:effectLst/>
                          <a:latin typeface="Calibri" panose="020F0502020204030204" pitchFamily="34" charset="0"/>
                        </a:rPr>
                        <a:t>- Deviation of planned and actual costs are ca. 5-10%; </a:t>
                      </a:r>
                      <a:br>
                        <a:rPr lang="en-GB" sz="700" b="0" i="1" u="none" strike="noStrike">
                          <a:solidFill>
                            <a:srgbClr val="000000"/>
                          </a:solidFill>
                          <a:effectLst/>
                          <a:latin typeface="Calibri" panose="020F0502020204030204" pitchFamily="34" charset="0"/>
                        </a:rPr>
                      </a:br>
                      <a:r>
                        <a:rPr lang="en-GB" sz="700" b="0" i="1" u="none" strike="noStrike">
                          <a:solidFill>
                            <a:srgbClr val="000000"/>
                          </a:solidFill>
                          <a:effectLst/>
                          <a:latin typeface="Calibri" panose="020F0502020204030204" pitchFamily="34" charset="0"/>
                        </a:rPr>
                        <a:t>- Additional expenses became predictable and taken in contingency budget buffer</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6984712"/>
                  </a:ext>
                </a:extLst>
              </a:tr>
              <a:tr h="230845">
                <a:tc>
                  <a:txBody>
                    <a:bodyPr/>
                    <a:lstStyle/>
                    <a:p>
                      <a:pPr algn="ctr" fontAlgn="b"/>
                      <a:r>
                        <a:rPr lang="en-GB" sz="700" b="1" i="0" u="none" strike="noStrike" dirty="0">
                          <a:solidFill>
                            <a:srgbClr val="000000"/>
                          </a:solidFill>
                          <a:effectLst/>
                          <a:latin typeface="Calibri" panose="020F0502020204030204" pitchFamily="34" charset="0"/>
                        </a:rPr>
                        <a:t>FPR</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700" b="0" i="0" u="none" strike="noStrike">
                          <a:solidFill>
                            <a:srgbClr val="000000"/>
                          </a:solidFill>
                          <a:effectLst/>
                          <a:latin typeface="Calibri" panose="020F0502020204030204" pitchFamily="34" charset="0"/>
                        </a:rPr>
                        <a:t>Actualization and improvement of contract standards</a:t>
                      </a:r>
                    </a:p>
                  </a:txBody>
                  <a:tcPr marL="3443" marR="3443" marT="3443" marB="0" anchor="b">
                    <a:lnL>
                      <a:noFill/>
                    </a:lnL>
                    <a:lnR>
                      <a:noFill/>
                    </a:lnR>
                    <a:lnT>
                      <a:noFill/>
                    </a:lnT>
                    <a:lnB>
                      <a:noFill/>
                    </a:lnB>
                    <a:solidFill>
                      <a:schemeClr val="bg1"/>
                    </a:solidFill>
                  </a:tcPr>
                </a:tc>
                <a:tc>
                  <a:txBody>
                    <a:bodyPr/>
                    <a:lstStyle/>
                    <a:p>
                      <a:pPr algn="l" fontAlgn="b"/>
                      <a:r>
                        <a:rPr lang="en-GB" sz="700" b="0" i="1" u="none" strike="noStrike">
                          <a:solidFill>
                            <a:srgbClr val="000000"/>
                          </a:solidFill>
                          <a:effectLst/>
                          <a:latin typeface="Calibri" panose="020F0502020204030204" pitchFamily="34" charset="0"/>
                        </a:rPr>
                        <a:t>(Region/Country/Market Specific)</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GB" sz="700" b="1" i="0" u="none" strike="noStrike" dirty="0">
                          <a:solidFill>
                            <a:srgbClr val="000000"/>
                          </a:solidFill>
                          <a:effectLst/>
                          <a:latin typeface="Calibri" panose="020F0502020204030204" pitchFamily="34" charset="0"/>
                        </a:rPr>
                        <a:t>FPR</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700" b="0" i="0" u="none" strike="noStrike" dirty="0">
                          <a:solidFill>
                            <a:srgbClr val="000000"/>
                          </a:solidFill>
                          <a:effectLst/>
                          <a:latin typeface="Calibri" panose="020F0502020204030204" pitchFamily="34" charset="0"/>
                        </a:rPr>
                        <a:t>Actualization and improvement of contract standards</a:t>
                      </a:r>
                    </a:p>
                  </a:txBody>
                  <a:tcPr marL="3443" marR="3443" marT="3443" marB="0" anchor="b">
                    <a:lnL>
                      <a:noFill/>
                    </a:lnL>
                    <a:lnR>
                      <a:noFill/>
                    </a:lnR>
                    <a:lnT>
                      <a:noFill/>
                    </a:lnT>
                    <a:lnB>
                      <a:noFill/>
                    </a:lnB>
                    <a:solidFill>
                      <a:schemeClr val="bg1"/>
                    </a:solidFill>
                  </a:tcPr>
                </a:tc>
                <a:tc>
                  <a:txBody>
                    <a:bodyPr/>
                    <a:lstStyle/>
                    <a:p>
                      <a:pPr algn="l" fontAlgn="b"/>
                      <a:r>
                        <a:rPr lang="en-GB" sz="700" b="0" i="1" u="none" strike="noStrike" dirty="0">
                          <a:solidFill>
                            <a:srgbClr val="000000"/>
                          </a:solidFill>
                          <a:effectLst/>
                          <a:latin typeface="Calibri" panose="020F0502020204030204" pitchFamily="34" charset="0"/>
                        </a:rPr>
                        <a:t>(Region/Country/Market Specific)</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626302149"/>
                  </a:ext>
                </a:extLst>
              </a:tr>
              <a:tr h="344662">
                <a:tc>
                  <a:txBody>
                    <a:bodyPr/>
                    <a:lstStyle/>
                    <a:p>
                      <a:pPr algn="ctr" fontAlgn="b"/>
                      <a:r>
                        <a:rPr lang="en-GB" sz="700" b="1" i="0" u="none" strike="noStrike" dirty="0">
                          <a:solidFill>
                            <a:srgbClr val="000000"/>
                          </a:solidFill>
                          <a:effectLst/>
                          <a:latin typeface="Calibri" panose="020F0502020204030204" pitchFamily="34" charset="0"/>
                        </a:rPr>
                        <a:t>SC</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Market Competition</a:t>
                      </a:r>
                    </a:p>
                  </a:txBody>
                  <a:tcPr marL="3443" marR="3443" marT="3443" marB="0" anchor="b">
                    <a:lnL>
                      <a:noFill/>
                    </a:lnL>
                    <a:lnR>
                      <a:noFill/>
                    </a:lnR>
                    <a:lnT>
                      <a:noFill/>
                    </a:lnT>
                    <a:lnB>
                      <a:noFill/>
                    </a:lnB>
                    <a:solidFill>
                      <a:srgbClr val="F2F2F2"/>
                    </a:solidFill>
                  </a:tcPr>
                </a:tc>
                <a:tc>
                  <a:txBody>
                    <a:bodyPr/>
                    <a:lstStyle/>
                    <a:p>
                      <a:pPr algn="l" fontAlgn="b"/>
                      <a:r>
                        <a:rPr lang="en-GB" sz="700" b="0" i="1" u="none" strike="noStrike" dirty="0">
                          <a:solidFill>
                            <a:srgbClr val="000000"/>
                          </a:solidFill>
                          <a:effectLst/>
                          <a:latin typeface="Calibri" panose="020F0502020204030204" pitchFamily="34" charset="0"/>
                        </a:rPr>
                        <a:t>- Emergence of alternative suppliers</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(Increase of supplier competition)</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Significant amount of innovations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GB" sz="700" b="1" i="0" u="none" strike="noStrike" dirty="0">
                          <a:solidFill>
                            <a:srgbClr val="000000"/>
                          </a:solidFill>
                          <a:effectLst/>
                          <a:latin typeface="Calibri" panose="020F0502020204030204" pitchFamily="34" charset="0"/>
                        </a:rPr>
                        <a:t>SC</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Mature Supplier Market</a:t>
                      </a:r>
                    </a:p>
                  </a:txBody>
                  <a:tcPr marL="3443" marR="3443" marT="3443" marB="0" anchor="b">
                    <a:lnL>
                      <a:noFill/>
                    </a:lnL>
                    <a:lnR>
                      <a:noFill/>
                    </a:lnR>
                    <a:lnT>
                      <a:noFill/>
                    </a:lnT>
                    <a:lnB>
                      <a:noFill/>
                    </a:lnB>
                    <a:solidFill>
                      <a:srgbClr val="F2F2F2"/>
                    </a:solidFill>
                  </a:tcPr>
                </a:tc>
                <a:tc>
                  <a:txBody>
                    <a:bodyPr/>
                    <a:lstStyle/>
                    <a:p>
                      <a:pPr algn="l" fontAlgn="b"/>
                      <a:r>
                        <a:rPr lang="en-GB" sz="700" b="0" i="1" u="none" strike="noStrike" dirty="0">
                          <a:solidFill>
                            <a:srgbClr val="000000"/>
                          </a:solidFill>
                          <a:effectLst/>
                          <a:latin typeface="Calibri" panose="020F0502020204030204" pitchFamily="34" charset="0"/>
                        </a:rPr>
                        <a:t>- Stabilization of prices for products and services </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Reduced amount of Innovations</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(Improved quality and developed technology)</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359287047"/>
                  </a:ext>
                </a:extLst>
              </a:tr>
              <a:tr h="384783">
                <a:tc>
                  <a:txBody>
                    <a:bodyPr/>
                    <a:lstStyle/>
                    <a:p>
                      <a:pPr algn="ctr" fontAlgn="b"/>
                      <a:r>
                        <a:rPr lang="en-GB" sz="700" b="1" i="0" u="none" strike="noStrike" dirty="0">
                          <a:solidFill>
                            <a:srgbClr val="000000"/>
                          </a:solidFill>
                          <a:effectLst/>
                          <a:latin typeface="Calibri" panose="020F0502020204030204" pitchFamily="34" charset="0"/>
                        </a:rPr>
                        <a:t>MO</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700" b="0" i="0" u="none" strike="noStrike" dirty="0">
                          <a:solidFill>
                            <a:srgbClr val="000000"/>
                          </a:solidFill>
                          <a:effectLst/>
                          <a:latin typeface="Calibri" panose="020F0502020204030204" pitchFamily="34" charset="0"/>
                        </a:rPr>
                        <a:t>Business Models Standardization</a:t>
                      </a:r>
                    </a:p>
                  </a:txBody>
                  <a:tcPr marL="3443" marR="3443" marT="3443" marB="0" anchor="b">
                    <a:lnL>
                      <a:noFill/>
                    </a:lnL>
                    <a:lnR>
                      <a:noFill/>
                    </a:lnR>
                    <a:lnT>
                      <a:noFill/>
                    </a:lnT>
                    <a:lnB>
                      <a:noFill/>
                    </a:lnB>
                    <a:solidFill>
                      <a:schemeClr val="bg1"/>
                    </a:solidFill>
                  </a:tcPr>
                </a:tc>
                <a:tc>
                  <a:txBody>
                    <a:bodyPr/>
                    <a:lstStyle/>
                    <a:p>
                      <a:pPr algn="l" fontAlgn="b"/>
                      <a:r>
                        <a:rPr lang="en-GB" sz="700" b="0" i="1" u="none" strike="noStrike" dirty="0">
                          <a:solidFill>
                            <a:srgbClr val="000000"/>
                          </a:solidFill>
                          <a:effectLst/>
                          <a:latin typeface="Calibri" panose="020F0502020204030204" pitchFamily="34" charset="0"/>
                        </a:rPr>
                        <a:t>- Business Models are stabilized and standardized</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Standardized trading of the projects in different development stages</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Country Based Standard Business Models</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GB" sz="700" b="1" i="0" u="none" strike="noStrike" dirty="0">
                          <a:solidFill>
                            <a:srgbClr val="000000"/>
                          </a:solidFill>
                          <a:effectLst/>
                          <a:latin typeface="Calibri" panose="020F0502020204030204" pitchFamily="34" charset="0"/>
                        </a:rPr>
                        <a:t>MO</a:t>
                      </a:r>
                    </a:p>
                  </a:txBody>
                  <a:tcPr marL="3443" marR="3443" marT="3443"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700" b="0" i="0" u="none" strike="noStrike" dirty="0">
                          <a:solidFill>
                            <a:srgbClr val="000000"/>
                          </a:solidFill>
                          <a:effectLst/>
                          <a:latin typeface="Calibri" panose="020F0502020204030204" pitchFamily="34" charset="0"/>
                        </a:rPr>
                        <a:t>Market is Saturated</a:t>
                      </a:r>
                    </a:p>
                  </a:txBody>
                  <a:tcPr marL="3443" marR="3443" marT="3443" marB="0" anchor="b">
                    <a:lnL>
                      <a:noFill/>
                    </a:lnL>
                    <a:lnR>
                      <a:noFill/>
                    </a:lnR>
                    <a:lnT>
                      <a:noFill/>
                    </a:lnT>
                    <a:lnB>
                      <a:noFill/>
                    </a:lnB>
                    <a:solidFill>
                      <a:schemeClr val="bg1"/>
                    </a:solidFill>
                  </a:tcPr>
                </a:tc>
                <a:tc>
                  <a:txBody>
                    <a:bodyPr/>
                    <a:lstStyle/>
                    <a:p>
                      <a:pPr algn="l" fontAlgn="b"/>
                      <a:r>
                        <a:rPr lang="en-GB" sz="700" b="0" i="1" u="none" strike="noStrike" dirty="0">
                          <a:solidFill>
                            <a:srgbClr val="000000"/>
                          </a:solidFill>
                          <a:effectLst/>
                          <a:latin typeface="Calibri" panose="020F0502020204030204" pitchFamily="34" charset="0"/>
                        </a:rPr>
                        <a:t>- Multiple project opportunities are in healthy competition with one-another</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Possibility to invest in Project portfolios aside from single project</a:t>
                      </a:r>
                    </a:p>
                  </a:txBody>
                  <a:tcPr marL="3443" marR="3443" marT="3443"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12814882"/>
                  </a:ext>
                </a:extLst>
              </a:tr>
              <a:tr h="289261">
                <a:tc>
                  <a:txBody>
                    <a:bodyPr/>
                    <a:lstStyle/>
                    <a:p>
                      <a:pPr algn="ctr" fontAlgn="b"/>
                      <a:r>
                        <a:rPr lang="en-GB" sz="700" b="1" i="0" u="none" strike="noStrike" dirty="0">
                          <a:solidFill>
                            <a:srgbClr val="000000"/>
                          </a:solidFill>
                          <a:effectLst/>
                          <a:latin typeface="Calibri" panose="020F0502020204030204" pitchFamily="34" charset="0"/>
                        </a:rPr>
                        <a:t>CM</a:t>
                      </a:r>
                    </a:p>
                  </a:txBody>
                  <a:tcPr marL="3443" marR="3443" marT="34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Increased number of competent developers</a:t>
                      </a:r>
                    </a:p>
                  </a:txBody>
                  <a:tcPr marL="3443" marR="3443" marT="3443"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700" b="0" i="1" u="none" strike="noStrike" dirty="0">
                          <a:solidFill>
                            <a:srgbClr val="000000"/>
                          </a:solidFill>
                          <a:effectLst/>
                          <a:latin typeface="Calibri" panose="020F0502020204030204" pitchFamily="34" charset="0"/>
                        </a:rPr>
                        <a:t>- Start of competition between developer companies (project acquisition stage)</a:t>
                      </a:r>
                      <a:br>
                        <a:rPr lang="en-GB" sz="700" b="0" i="1" u="none" strike="noStrike" dirty="0">
                          <a:solidFill>
                            <a:srgbClr val="000000"/>
                          </a:solidFill>
                          <a:effectLst/>
                          <a:latin typeface="Calibri" panose="020F0502020204030204" pitchFamily="34" charset="0"/>
                        </a:rPr>
                      </a:br>
                      <a:r>
                        <a:rPr lang="en-GB" sz="700" b="0" i="1" u="none" strike="noStrike" dirty="0">
                          <a:solidFill>
                            <a:srgbClr val="000000"/>
                          </a:solidFill>
                          <a:effectLst/>
                          <a:latin typeface="Calibri" panose="020F0502020204030204" pitchFamily="34" charset="0"/>
                        </a:rPr>
                        <a:t>- Standardized company procedures</a:t>
                      </a:r>
                    </a:p>
                  </a:txBody>
                  <a:tcPr marL="3443" marR="3443" marT="34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GB" sz="700" b="1" i="0" u="none" strike="noStrike" dirty="0">
                          <a:solidFill>
                            <a:srgbClr val="000000"/>
                          </a:solidFill>
                          <a:effectLst/>
                          <a:latin typeface="Calibri" panose="020F0502020204030204" pitchFamily="34" charset="0"/>
                        </a:rPr>
                        <a:t>CM</a:t>
                      </a:r>
                    </a:p>
                  </a:txBody>
                  <a:tcPr marL="3443" marR="3443" marT="34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700" b="0" i="0" u="none" strike="noStrike">
                          <a:solidFill>
                            <a:srgbClr val="000000"/>
                          </a:solidFill>
                          <a:effectLst/>
                          <a:latin typeface="Calibri" panose="020F0502020204030204" pitchFamily="34" charset="0"/>
                        </a:rPr>
                        <a:t>Companies are Mature</a:t>
                      </a:r>
                    </a:p>
                  </a:txBody>
                  <a:tcPr marL="3443" marR="3443" marT="3443"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700" b="0" i="1" u="none" strike="noStrike" dirty="0">
                          <a:solidFill>
                            <a:srgbClr val="000000"/>
                          </a:solidFill>
                          <a:effectLst/>
                          <a:latin typeface="Calibri" panose="020F0502020204030204" pitchFamily="34" charset="0"/>
                        </a:rPr>
                        <a:t>- Exchange of knowledge for market improvement (project development stage)</a:t>
                      </a:r>
                    </a:p>
                  </a:txBody>
                  <a:tcPr marL="3443" marR="3443" marT="34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68426567"/>
                  </a:ext>
                </a:extLst>
              </a:tr>
            </a:tbl>
          </a:graphicData>
        </a:graphic>
      </p:graphicFrame>
    </p:spTree>
    <p:extLst>
      <p:ext uri="{BB962C8B-B14F-4D97-AF65-F5344CB8AC3E}">
        <p14:creationId xmlns:p14="http://schemas.microsoft.com/office/powerpoint/2010/main" val="33122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94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05998AD3-FBD6-44E7-93B9-CC6C99A3AA62}"/>
              </a:ext>
            </a:extLst>
          </p:cNvPr>
          <p:cNvSpPr>
            <a:spLocks noGrp="1"/>
          </p:cNvSpPr>
          <p:nvPr>
            <p:ph type="subTitle" idx="1"/>
          </p:nvPr>
        </p:nvSpPr>
        <p:spPr>
          <a:xfrm>
            <a:off x="896406" y="3182144"/>
            <a:ext cx="3498978" cy="493713"/>
          </a:xfrm>
        </p:spPr>
        <p:txBody>
          <a:bodyPr/>
          <a:lstStyle/>
          <a:p>
            <a:r>
              <a:rPr lang="en-GB" dirty="0"/>
              <a:t>I. Original Situation</a:t>
            </a:r>
          </a:p>
        </p:txBody>
      </p:sp>
      <p:sp>
        <p:nvSpPr>
          <p:cNvPr id="3" name="Textplatzhalter 2">
            <a:extLst>
              <a:ext uri="{FF2B5EF4-FFF2-40B4-BE49-F238E27FC236}">
                <a16:creationId xmlns:a16="http://schemas.microsoft.com/office/drawing/2014/main" id="{1D6E444C-4068-4630-BDD1-65D3651327AC}"/>
              </a:ext>
            </a:extLst>
          </p:cNvPr>
          <p:cNvSpPr>
            <a:spLocks noGrp="1"/>
          </p:cNvSpPr>
          <p:nvPr>
            <p:ph type="body" sz="quarter" idx="13"/>
          </p:nvPr>
        </p:nvSpPr>
        <p:spPr/>
        <p:txBody>
          <a:bodyPr/>
          <a:lstStyle/>
          <a:p>
            <a:endParaRPr lang="en-GB"/>
          </a:p>
        </p:txBody>
      </p:sp>
      <p:sp>
        <p:nvSpPr>
          <p:cNvPr id="4" name="Foliennummernplatzhalter 3">
            <a:extLst>
              <a:ext uri="{FF2B5EF4-FFF2-40B4-BE49-F238E27FC236}">
                <a16:creationId xmlns:a16="http://schemas.microsoft.com/office/drawing/2014/main" id="{A4D5EAFE-6E98-403B-BAA3-B71B04A9B5BF}"/>
              </a:ext>
            </a:extLst>
          </p:cNvPr>
          <p:cNvSpPr>
            <a:spLocks noGrp="1"/>
          </p:cNvSpPr>
          <p:nvPr>
            <p:ph type="sldNum" sz="quarter" idx="14"/>
          </p:nvPr>
        </p:nvSpPr>
        <p:spPr/>
        <p:txBody>
          <a:bodyPr/>
          <a:lstStyle/>
          <a:p>
            <a:fld id="{A91573B5-A752-A84A-A3B1-6E889130E097}" type="slidenum">
              <a:rPr lang="ro-RO" smtClean="0"/>
              <a:pPr/>
              <a:t>3</a:t>
            </a:fld>
            <a:endParaRPr lang="ro-RO" dirty="0"/>
          </a:p>
        </p:txBody>
      </p:sp>
    </p:spTree>
    <p:extLst>
      <p:ext uri="{BB962C8B-B14F-4D97-AF65-F5344CB8AC3E}">
        <p14:creationId xmlns:p14="http://schemas.microsoft.com/office/powerpoint/2010/main" val="2516002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646EEF-393D-4881-B2B6-01D0EBBB3866}"/>
              </a:ext>
            </a:extLst>
          </p:cNvPr>
          <p:cNvSpPr>
            <a:spLocks noGrp="1"/>
          </p:cNvSpPr>
          <p:nvPr>
            <p:ph type="ctrTitle"/>
          </p:nvPr>
        </p:nvSpPr>
        <p:spPr>
          <a:xfrm>
            <a:off x="677038" y="1652441"/>
            <a:ext cx="6040988" cy="501697"/>
          </a:xfrm>
        </p:spPr>
        <p:txBody>
          <a:bodyPr/>
          <a:lstStyle/>
          <a:p>
            <a:r>
              <a:rPr lang="de-DE" dirty="0"/>
              <a:t>Scenario 1 Grants</a:t>
            </a:r>
            <a:endParaRPr lang="en-GB" dirty="0"/>
          </a:p>
        </p:txBody>
      </p:sp>
      <p:sp>
        <p:nvSpPr>
          <p:cNvPr id="5" name="Textplatzhalter 4">
            <a:extLst>
              <a:ext uri="{FF2B5EF4-FFF2-40B4-BE49-F238E27FC236}">
                <a16:creationId xmlns:a16="http://schemas.microsoft.com/office/drawing/2014/main" id="{26B0DAD1-0A2A-4A27-B628-27E7D4CF9BF3}"/>
              </a:ext>
            </a:extLst>
          </p:cNvPr>
          <p:cNvSpPr>
            <a:spLocks noGrp="1"/>
          </p:cNvSpPr>
          <p:nvPr>
            <p:ph type="body" sz="quarter" idx="13"/>
          </p:nvPr>
        </p:nvSpPr>
        <p:spPr/>
        <p:txBody>
          <a:bodyPr/>
          <a:lstStyle/>
          <a:p>
            <a:endParaRPr lang="en-GB" dirty="0"/>
          </a:p>
        </p:txBody>
      </p:sp>
      <p:sp>
        <p:nvSpPr>
          <p:cNvPr id="6" name="Foliennummernplatzhalter 5">
            <a:extLst>
              <a:ext uri="{FF2B5EF4-FFF2-40B4-BE49-F238E27FC236}">
                <a16:creationId xmlns:a16="http://schemas.microsoft.com/office/drawing/2014/main" id="{84DE30F2-43E1-4C77-8CFD-549AEDB3E238}"/>
              </a:ext>
            </a:extLst>
          </p:cNvPr>
          <p:cNvSpPr>
            <a:spLocks noGrp="1"/>
          </p:cNvSpPr>
          <p:nvPr>
            <p:ph type="sldNum" sz="quarter" idx="14"/>
          </p:nvPr>
        </p:nvSpPr>
        <p:spPr/>
        <p:txBody>
          <a:bodyPr/>
          <a:lstStyle/>
          <a:p>
            <a:fld id="{31DCDF99-C51C-1942-BF03-BD4977E532D8}" type="slidenum">
              <a:rPr lang="ro-RO" smtClean="0"/>
              <a:pPr/>
              <a:t>30</a:t>
            </a:fld>
            <a:endParaRPr lang="ro-RO" dirty="0"/>
          </a:p>
        </p:txBody>
      </p:sp>
      <p:sp>
        <p:nvSpPr>
          <p:cNvPr id="7" name="Textplatzhalter 6">
            <a:extLst>
              <a:ext uri="{FF2B5EF4-FFF2-40B4-BE49-F238E27FC236}">
                <a16:creationId xmlns:a16="http://schemas.microsoft.com/office/drawing/2014/main" id="{C7A7311C-473A-4DE2-B71C-82E2DB52DD2F}"/>
              </a:ext>
            </a:extLst>
          </p:cNvPr>
          <p:cNvSpPr>
            <a:spLocks noGrp="1"/>
          </p:cNvSpPr>
          <p:nvPr>
            <p:ph type="body" sz="quarter" idx="16"/>
          </p:nvPr>
        </p:nvSpPr>
        <p:spPr>
          <a:xfrm>
            <a:off x="677038" y="2493000"/>
            <a:ext cx="4472251" cy="2014662"/>
          </a:xfrm>
        </p:spPr>
        <p:txBody>
          <a:bodyPr/>
          <a:lstStyle/>
          <a:p>
            <a:r>
              <a:rPr lang="en-GB" dirty="0"/>
              <a:t>Project Construction – 6 Years 	</a:t>
            </a:r>
          </a:p>
          <a:p>
            <a:r>
              <a:rPr lang="en-GB" dirty="0"/>
              <a:t>Insurance Premium – N/A</a:t>
            </a:r>
          </a:p>
          <a:p>
            <a:r>
              <a:rPr lang="en-GB" dirty="0"/>
              <a:t>Insured Amount – N/A</a:t>
            </a:r>
          </a:p>
          <a:p>
            <a:r>
              <a:rPr lang="en-GB" dirty="0"/>
              <a:t>Risk Occurrence -  40%</a:t>
            </a:r>
          </a:p>
          <a:p>
            <a:r>
              <a:rPr lang="en-GB" dirty="0"/>
              <a:t>Weighted Average Cost of Capital  – 8,2 %</a:t>
            </a:r>
          </a:p>
          <a:p>
            <a:r>
              <a:rPr lang="en-GB" dirty="0"/>
              <a:t>Grant for well cost – 60% of the Investment Cost</a:t>
            </a:r>
            <a:br>
              <a:rPr lang="en-GB" dirty="0"/>
            </a:br>
            <a:br>
              <a:rPr lang="en-GB" dirty="0"/>
            </a:br>
            <a:br>
              <a:rPr lang="en-GB" dirty="0"/>
            </a:br>
            <a:endParaRPr lang="en-GB" dirty="0"/>
          </a:p>
          <a:p>
            <a:endParaRPr lang="en-GB" dirty="0"/>
          </a:p>
        </p:txBody>
      </p:sp>
      <p:pic>
        <p:nvPicPr>
          <p:cNvPr id="12" name="Grafik 11">
            <a:extLst>
              <a:ext uri="{FF2B5EF4-FFF2-40B4-BE49-F238E27FC236}">
                <a16:creationId xmlns:a16="http://schemas.microsoft.com/office/drawing/2014/main" id="{7C4D1045-7CE3-46C6-846E-0AEDFBBD84B7}"/>
              </a:ext>
            </a:extLst>
          </p:cNvPr>
          <p:cNvPicPr>
            <a:picLocks noChangeAspect="1"/>
          </p:cNvPicPr>
          <p:nvPr/>
        </p:nvPicPr>
        <p:blipFill>
          <a:blip r:embed="rId2"/>
          <a:stretch>
            <a:fillRect/>
          </a:stretch>
        </p:blipFill>
        <p:spPr>
          <a:xfrm>
            <a:off x="5382260" y="225858"/>
            <a:ext cx="6347866" cy="3920741"/>
          </a:xfrm>
          <a:prstGeom prst="rect">
            <a:avLst/>
          </a:prstGeom>
        </p:spPr>
      </p:pic>
      <p:graphicFrame>
        <p:nvGraphicFramePr>
          <p:cNvPr id="14" name="Tabelle 14">
            <a:extLst>
              <a:ext uri="{FF2B5EF4-FFF2-40B4-BE49-F238E27FC236}">
                <a16:creationId xmlns:a16="http://schemas.microsoft.com/office/drawing/2014/main" id="{96413EDC-576C-4785-888D-D801FF06344B}"/>
              </a:ext>
            </a:extLst>
          </p:cNvPr>
          <p:cNvGraphicFramePr>
            <a:graphicFrameLocks noGrp="1"/>
          </p:cNvGraphicFramePr>
          <p:nvPr>
            <p:extLst>
              <p:ext uri="{D42A27DB-BD31-4B8C-83A1-F6EECF244321}">
                <p14:modId xmlns:p14="http://schemas.microsoft.com/office/powerpoint/2010/main" val="2488737094"/>
              </p:ext>
            </p:extLst>
          </p:nvPr>
        </p:nvGraphicFramePr>
        <p:xfrm>
          <a:off x="5382260" y="4244997"/>
          <a:ext cx="6347866" cy="1581068"/>
        </p:xfrm>
        <a:graphic>
          <a:graphicData uri="http://schemas.openxmlformats.org/drawingml/2006/table">
            <a:tbl>
              <a:tblPr firstRow="1" bandRow="1">
                <a:tableStyleId>{9D7B26C5-4107-4FEC-AEDC-1716B250A1EF}</a:tableStyleId>
              </a:tblPr>
              <a:tblGrid>
                <a:gridCol w="3173933">
                  <a:extLst>
                    <a:ext uri="{9D8B030D-6E8A-4147-A177-3AD203B41FA5}">
                      <a16:colId xmlns:a16="http://schemas.microsoft.com/office/drawing/2014/main" val="3772078764"/>
                    </a:ext>
                  </a:extLst>
                </a:gridCol>
                <a:gridCol w="3173933">
                  <a:extLst>
                    <a:ext uri="{9D8B030D-6E8A-4147-A177-3AD203B41FA5}">
                      <a16:colId xmlns:a16="http://schemas.microsoft.com/office/drawing/2014/main" val="3425714527"/>
                    </a:ext>
                  </a:extLst>
                </a:gridCol>
              </a:tblGrid>
              <a:tr h="306476">
                <a:tc gridSpan="2">
                  <a:txBody>
                    <a:bodyPr/>
                    <a:lstStyle/>
                    <a:p>
                      <a:r>
                        <a:rPr lang="de-DE" sz="1500" dirty="0"/>
                        <a:t>Outcome</a:t>
                      </a:r>
                      <a:endParaRPr lang="en-GB" sz="1500" dirty="0">
                        <a:solidFill>
                          <a:schemeClr val="bg1"/>
                        </a:solidFill>
                      </a:endParaRPr>
                    </a:p>
                  </a:txBody>
                  <a:tcPr marL="76619" marR="76619" marT="38310" marB="38310"/>
                </a:tc>
                <a:tc hMerge="1">
                  <a:txBody>
                    <a:bodyPr/>
                    <a:lstStyle/>
                    <a:p>
                      <a:endParaRPr lang="en-GB" dirty="0">
                        <a:solidFill>
                          <a:schemeClr val="bg1"/>
                        </a:solidFill>
                      </a:endParaRPr>
                    </a:p>
                  </a:txBody>
                  <a:tcPr>
                    <a:solidFill>
                      <a:srgbClr val="5BC5CF"/>
                    </a:solidFill>
                  </a:tcPr>
                </a:tc>
                <a:extLst>
                  <a:ext uri="{0D108BD9-81ED-4DB2-BD59-A6C34878D82A}">
                    <a16:rowId xmlns:a16="http://schemas.microsoft.com/office/drawing/2014/main" val="1368640537"/>
                  </a:ext>
                </a:extLst>
              </a:tr>
              <a:tr h="212432">
                <a:tc>
                  <a:txBody>
                    <a:bodyPr/>
                    <a:lstStyle/>
                    <a:p>
                      <a:pPr algn="l" fontAlgn="b"/>
                      <a:r>
                        <a:rPr lang="en-GB" sz="1200" kern="1200" baseline="0" dirty="0"/>
                        <a:t>NPV without risk occurrence</a:t>
                      </a:r>
                      <a:endParaRPr lang="en-GB" sz="1200" kern="1200" baseline="0" dirty="0">
                        <a:solidFill>
                          <a:schemeClr val="bg1"/>
                        </a:solidFill>
                        <a:latin typeface="+mn-lt"/>
                        <a:ea typeface="+mn-ea"/>
                        <a:cs typeface="+mn-cs"/>
                      </a:endParaRPr>
                    </a:p>
                  </a:txBody>
                  <a:tcPr marL="6385" marR="6385" marT="6385" marB="0" anchor="b"/>
                </a:tc>
                <a:tc>
                  <a:txBody>
                    <a:bodyPr/>
                    <a:lstStyle/>
                    <a:p>
                      <a:pPr algn="l" fontAlgn="b"/>
                      <a:r>
                        <a:rPr lang="en-GB" sz="1200" kern="1200" baseline="0" dirty="0"/>
                        <a:t>118.813.146</a:t>
                      </a:r>
                      <a:endParaRPr lang="en-GB" sz="1200" kern="1200" baseline="0" dirty="0">
                        <a:solidFill>
                          <a:schemeClr val="bg1"/>
                        </a:solidFill>
                        <a:latin typeface="+mn-lt"/>
                        <a:ea typeface="+mn-ea"/>
                        <a:cs typeface="+mn-cs"/>
                      </a:endParaRPr>
                    </a:p>
                  </a:txBody>
                  <a:tcPr marL="6385" marR="6385" marT="6385" marB="0" anchor="b"/>
                </a:tc>
                <a:extLst>
                  <a:ext uri="{0D108BD9-81ED-4DB2-BD59-A6C34878D82A}">
                    <a16:rowId xmlns:a16="http://schemas.microsoft.com/office/drawing/2014/main" val="1441963658"/>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algn="l" fontAlgn="b"/>
                      <a:r>
                        <a:rPr lang="en-GB" sz="1200" kern="1200" baseline="0" dirty="0"/>
                        <a:t>11,3%</a:t>
                      </a:r>
                      <a:endParaRPr lang="en-GB" sz="1200" kern="1200" baseline="0" dirty="0">
                        <a:solidFill>
                          <a:schemeClr val="bg1"/>
                        </a:solidFill>
                        <a:latin typeface="+mn-lt"/>
                        <a:ea typeface="+mn-ea"/>
                        <a:cs typeface="+mn-cs"/>
                      </a:endParaRPr>
                    </a:p>
                  </a:txBody>
                  <a:tcPr marL="6385" marR="6385" marT="6385" marB="0" anchor="b"/>
                </a:tc>
                <a:extLst>
                  <a:ext uri="{0D108BD9-81ED-4DB2-BD59-A6C34878D82A}">
                    <a16:rowId xmlns:a16="http://schemas.microsoft.com/office/drawing/2014/main" val="3921486226"/>
                  </a:ext>
                </a:extLst>
              </a:tr>
              <a:tr h="212432">
                <a:tc>
                  <a:txBody>
                    <a:bodyPr/>
                    <a:lstStyle/>
                    <a:p>
                      <a:pPr algn="l" fontAlgn="b"/>
                      <a:r>
                        <a:rPr lang="en-GB" sz="1200" kern="1200" baseline="0" dirty="0"/>
                        <a:t>NPV with risk occurred</a:t>
                      </a:r>
                      <a:endParaRPr lang="en-GB" sz="1200" kern="1200" baseline="0" dirty="0">
                        <a:solidFill>
                          <a:schemeClr val="bg1"/>
                        </a:solidFill>
                        <a:latin typeface="+mn-lt"/>
                        <a:ea typeface="+mn-ea"/>
                        <a:cs typeface="+mn-cs"/>
                      </a:endParaRPr>
                    </a:p>
                  </a:txBody>
                  <a:tcPr marL="6385" marR="6385" marT="6385" marB="0" anchor="b"/>
                </a:tc>
                <a:tc>
                  <a:txBody>
                    <a:bodyPr/>
                    <a:lstStyle/>
                    <a:p>
                      <a:pPr algn="l" fontAlgn="b"/>
                      <a:r>
                        <a:rPr lang="en-GB" sz="1200" kern="1200" baseline="0" dirty="0"/>
                        <a:t>75.142.195</a:t>
                      </a:r>
                      <a:endParaRPr lang="en-GB" sz="1200" kern="1200" baseline="0" dirty="0">
                        <a:solidFill>
                          <a:schemeClr val="bg1"/>
                        </a:solidFill>
                        <a:latin typeface="+mn-lt"/>
                        <a:ea typeface="+mn-ea"/>
                        <a:cs typeface="+mn-cs"/>
                      </a:endParaRPr>
                    </a:p>
                  </a:txBody>
                  <a:tcPr marL="6385" marR="6385" marT="6385" marB="0" anchor="b"/>
                </a:tc>
                <a:extLst>
                  <a:ext uri="{0D108BD9-81ED-4DB2-BD59-A6C34878D82A}">
                    <a16:rowId xmlns:a16="http://schemas.microsoft.com/office/drawing/2014/main" val="959572997"/>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algn="l" fontAlgn="b"/>
                      <a:r>
                        <a:rPr lang="en-GB" sz="1200" kern="1200" baseline="0" dirty="0"/>
                        <a:t>5,4%</a:t>
                      </a:r>
                      <a:endParaRPr lang="en-GB" sz="1200" kern="1200" baseline="0" dirty="0">
                        <a:solidFill>
                          <a:schemeClr val="bg1"/>
                        </a:solidFill>
                        <a:latin typeface="+mn-lt"/>
                        <a:ea typeface="+mn-ea"/>
                        <a:cs typeface="+mn-cs"/>
                      </a:endParaRPr>
                    </a:p>
                  </a:txBody>
                  <a:tcPr marL="6385" marR="6385" marT="6385" marB="0" anchor="b"/>
                </a:tc>
                <a:extLst>
                  <a:ext uri="{0D108BD9-81ED-4DB2-BD59-A6C34878D82A}">
                    <a16:rowId xmlns:a16="http://schemas.microsoft.com/office/drawing/2014/main" val="283650617"/>
                  </a:ext>
                </a:extLst>
              </a:tr>
              <a:tr h="212432">
                <a:tc>
                  <a:txBody>
                    <a:bodyPr/>
                    <a:lstStyle/>
                    <a:p>
                      <a:pPr algn="l" fontAlgn="b"/>
                      <a:r>
                        <a:rPr lang="en-GB" sz="1200" kern="1200" baseline="0" dirty="0"/>
                        <a:t>NPV with risk occurred without RMS</a:t>
                      </a:r>
                      <a:endParaRPr lang="en-GB" sz="1200" kern="1200" baseline="0" dirty="0">
                        <a:solidFill>
                          <a:schemeClr val="bg1"/>
                        </a:solidFill>
                        <a:latin typeface="+mn-lt"/>
                        <a:ea typeface="+mn-ea"/>
                        <a:cs typeface="+mn-cs"/>
                      </a:endParaRPr>
                    </a:p>
                  </a:txBody>
                  <a:tcPr marL="6385" marR="6385" marT="6385" marB="0" anchor="b"/>
                </a:tc>
                <a:tc>
                  <a:txBody>
                    <a:bodyPr/>
                    <a:lstStyle/>
                    <a:p>
                      <a:pPr algn="l" fontAlgn="b"/>
                      <a:r>
                        <a:rPr lang="en-GB" sz="1200" kern="1200" baseline="0" dirty="0"/>
                        <a:t>46.301.968</a:t>
                      </a:r>
                      <a:endParaRPr lang="en-GB" sz="1200" kern="1200" baseline="0" dirty="0">
                        <a:solidFill>
                          <a:schemeClr val="bg1"/>
                        </a:solidFill>
                        <a:latin typeface="+mn-lt"/>
                        <a:ea typeface="+mn-ea"/>
                        <a:cs typeface="+mn-cs"/>
                      </a:endParaRPr>
                    </a:p>
                  </a:txBody>
                  <a:tcPr marL="6385" marR="6385" marT="6385" marB="0" anchor="b"/>
                </a:tc>
                <a:extLst>
                  <a:ext uri="{0D108BD9-81ED-4DB2-BD59-A6C34878D82A}">
                    <a16:rowId xmlns:a16="http://schemas.microsoft.com/office/drawing/2014/main" val="4079155596"/>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algn="l" fontAlgn="b"/>
                      <a:r>
                        <a:rPr lang="en-GB" sz="1200" kern="1200" baseline="0" dirty="0"/>
                        <a:t>2,9%</a:t>
                      </a:r>
                      <a:endParaRPr lang="en-GB" sz="1200" kern="1200" baseline="0" dirty="0">
                        <a:solidFill>
                          <a:schemeClr val="bg1"/>
                        </a:solidFill>
                        <a:latin typeface="+mn-lt"/>
                        <a:ea typeface="+mn-ea"/>
                        <a:cs typeface="+mn-cs"/>
                      </a:endParaRPr>
                    </a:p>
                  </a:txBody>
                  <a:tcPr marL="6385" marR="6385" marT="6385" marB="0" anchor="b"/>
                </a:tc>
                <a:extLst>
                  <a:ext uri="{0D108BD9-81ED-4DB2-BD59-A6C34878D82A}">
                    <a16:rowId xmlns:a16="http://schemas.microsoft.com/office/drawing/2014/main" val="3035690331"/>
                  </a:ext>
                </a:extLst>
              </a:tr>
            </a:tbl>
          </a:graphicData>
        </a:graphic>
      </p:graphicFrame>
    </p:spTree>
    <p:extLst>
      <p:ext uri="{BB962C8B-B14F-4D97-AF65-F5344CB8AC3E}">
        <p14:creationId xmlns:p14="http://schemas.microsoft.com/office/powerpoint/2010/main" val="1464749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646EEF-393D-4881-B2B6-01D0EBBB3866}"/>
              </a:ext>
            </a:extLst>
          </p:cNvPr>
          <p:cNvSpPr>
            <a:spLocks noGrp="1"/>
          </p:cNvSpPr>
          <p:nvPr>
            <p:ph type="ctrTitle"/>
          </p:nvPr>
        </p:nvSpPr>
        <p:spPr>
          <a:xfrm>
            <a:off x="677038" y="1652441"/>
            <a:ext cx="6040988" cy="501697"/>
          </a:xfrm>
        </p:spPr>
        <p:txBody>
          <a:bodyPr/>
          <a:lstStyle/>
          <a:p>
            <a:r>
              <a:rPr lang="de-DE" dirty="0"/>
              <a:t>Scenario 2 </a:t>
            </a:r>
            <a:r>
              <a:rPr lang="en-US" dirty="0"/>
              <a:t>Convertible</a:t>
            </a:r>
            <a:r>
              <a:rPr lang="de-DE" dirty="0"/>
              <a:t> Grants</a:t>
            </a:r>
            <a:endParaRPr lang="en-GB" dirty="0"/>
          </a:p>
        </p:txBody>
      </p:sp>
      <p:sp>
        <p:nvSpPr>
          <p:cNvPr id="5" name="Textplatzhalter 4">
            <a:extLst>
              <a:ext uri="{FF2B5EF4-FFF2-40B4-BE49-F238E27FC236}">
                <a16:creationId xmlns:a16="http://schemas.microsoft.com/office/drawing/2014/main" id="{26B0DAD1-0A2A-4A27-B628-27E7D4CF9BF3}"/>
              </a:ext>
            </a:extLst>
          </p:cNvPr>
          <p:cNvSpPr>
            <a:spLocks noGrp="1"/>
          </p:cNvSpPr>
          <p:nvPr>
            <p:ph type="body" sz="quarter" idx="13"/>
          </p:nvPr>
        </p:nvSpPr>
        <p:spPr/>
        <p:txBody>
          <a:bodyPr/>
          <a:lstStyle/>
          <a:p>
            <a:endParaRPr lang="en-GB" dirty="0"/>
          </a:p>
        </p:txBody>
      </p:sp>
      <p:sp>
        <p:nvSpPr>
          <p:cNvPr id="6" name="Foliennummernplatzhalter 5">
            <a:extLst>
              <a:ext uri="{FF2B5EF4-FFF2-40B4-BE49-F238E27FC236}">
                <a16:creationId xmlns:a16="http://schemas.microsoft.com/office/drawing/2014/main" id="{84DE30F2-43E1-4C77-8CFD-549AEDB3E238}"/>
              </a:ext>
            </a:extLst>
          </p:cNvPr>
          <p:cNvSpPr>
            <a:spLocks noGrp="1"/>
          </p:cNvSpPr>
          <p:nvPr>
            <p:ph type="sldNum" sz="quarter" idx="14"/>
          </p:nvPr>
        </p:nvSpPr>
        <p:spPr/>
        <p:txBody>
          <a:bodyPr/>
          <a:lstStyle/>
          <a:p>
            <a:fld id="{31DCDF99-C51C-1942-BF03-BD4977E532D8}" type="slidenum">
              <a:rPr lang="ro-RO" smtClean="0"/>
              <a:pPr/>
              <a:t>31</a:t>
            </a:fld>
            <a:endParaRPr lang="ro-RO" dirty="0"/>
          </a:p>
        </p:txBody>
      </p:sp>
      <p:sp>
        <p:nvSpPr>
          <p:cNvPr id="7" name="Textplatzhalter 6">
            <a:extLst>
              <a:ext uri="{FF2B5EF4-FFF2-40B4-BE49-F238E27FC236}">
                <a16:creationId xmlns:a16="http://schemas.microsoft.com/office/drawing/2014/main" id="{C7A7311C-473A-4DE2-B71C-82E2DB52DD2F}"/>
              </a:ext>
            </a:extLst>
          </p:cNvPr>
          <p:cNvSpPr>
            <a:spLocks noGrp="1"/>
          </p:cNvSpPr>
          <p:nvPr>
            <p:ph type="body" sz="quarter" idx="16"/>
          </p:nvPr>
        </p:nvSpPr>
        <p:spPr>
          <a:xfrm>
            <a:off x="677038" y="2493000"/>
            <a:ext cx="4472251" cy="2014662"/>
          </a:xfrm>
        </p:spPr>
        <p:txBody>
          <a:bodyPr/>
          <a:lstStyle/>
          <a:p>
            <a:r>
              <a:rPr lang="en-GB" dirty="0"/>
              <a:t>Project Construction – 6 Years 	</a:t>
            </a:r>
          </a:p>
          <a:p>
            <a:r>
              <a:rPr lang="en-GB" dirty="0"/>
              <a:t>Insurance Premium – N/A</a:t>
            </a:r>
          </a:p>
          <a:p>
            <a:r>
              <a:rPr lang="en-GB" dirty="0"/>
              <a:t>Insured Amount – N/A</a:t>
            </a:r>
          </a:p>
          <a:p>
            <a:r>
              <a:rPr lang="en-GB" dirty="0"/>
              <a:t>Risk Occurrence -  30%</a:t>
            </a:r>
          </a:p>
          <a:p>
            <a:r>
              <a:rPr lang="en-GB" dirty="0"/>
              <a:t>Weighted Average Cost of Capital  – 7,9 %</a:t>
            </a:r>
          </a:p>
          <a:p>
            <a:r>
              <a:rPr lang="en-GB" dirty="0"/>
              <a:t>Grant for well cost – 50% of the Investment Cost</a:t>
            </a:r>
            <a:br>
              <a:rPr lang="en-GB" dirty="0"/>
            </a:br>
            <a:br>
              <a:rPr lang="en-GB" dirty="0"/>
            </a:br>
            <a:r>
              <a:rPr lang="en-GB" dirty="0"/>
              <a:t>Since the beginning of </a:t>
            </a:r>
            <a:r>
              <a:rPr lang="en-US" dirty="0"/>
              <a:t>repayment</a:t>
            </a:r>
            <a:r>
              <a:rPr lang="de-DE" dirty="0"/>
              <a:t> </a:t>
            </a:r>
            <a:r>
              <a:rPr lang="en-GB" dirty="0"/>
              <a:t>in case of success:</a:t>
            </a:r>
            <a:br>
              <a:rPr lang="en-GB" dirty="0"/>
            </a:br>
            <a:r>
              <a:rPr lang="en-GB" b="1" dirty="0"/>
              <a:t>Minor Change occurs to Project IRR</a:t>
            </a:r>
            <a:br>
              <a:rPr lang="en-GB" dirty="0"/>
            </a:br>
            <a:r>
              <a:rPr lang="en-GB" b="1" dirty="0"/>
              <a:t>Major Change occurs to Investor IRR</a:t>
            </a:r>
            <a:br>
              <a:rPr lang="en-GB" dirty="0"/>
            </a:br>
            <a:br>
              <a:rPr lang="en-GB" dirty="0"/>
            </a:br>
            <a:br>
              <a:rPr lang="en-GB" dirty="0"/>
            </a:br>
            <a:endParaRPr lang="en-GB" dirty="0"/>
          </a:p>
          <a:p>
            <a:endParaRPr lang="en-GB" dirty="0"/>
          </a:p>
        </p:txBody>
      </p:sp>
      <p:graphicFrame>
        <p:nvGraphicFramePr>
          <p:cNvPr id="14" name="Tabelle 14">
            <a:extLst>
              <a:ext uri="{FF2B5EF4-FFF2-40B4-BE49-F238E27FC236}">
                <a16:creationId xmlns:a16="http://schemas.microsoft.com/office/drawing/2014/main" id="{96413EDC-576C-4785-888D-D801FF06344B}"/>
              </a:ext>
            </a:extLst>
          </p:cNvPr>
          <p:cNvGraphicFramePr>
            <a:graphicFrameLocks noGrp="1"/>
          </p:cNvGraphicFramePr>
          <p:nvPr>
            <p:extLst>
              <p:ext uri="{D42A27DB-BD31-4B8C-83A1-F6EECF244321}">
                <p14:modId xmlns:p14="http://schemas.microsoft.com/office/powerpoint/2010/main" val="788960030"/>
              </p:ext>
            </p:extLst>
          </p:nvPr>
        </p:nvGraphicFramePr>
        <p:xfrm>
          <a:off x="5382260" y="4244997"/>
          <a:ext cx="6347866" cy="1579812"/>
        </p:xfrm>
        <a:graphic>
          <a:graphicData uri="http://schemas.openxmlformats.org/drawingml/2006/table">
            <a:tbl>
              <a:tblPr firstRow="1" bandRow="1">
                <a:tableStyleId>{9D7B26C5-4107-4FEC-AEDC-1716B250A1EF}</a:tableStyleId>
              </a:tblPr>
              <a:tblGrid>
                <a:gridCol w="3173933">
                  <a:extLst>
                    <a:ext uri="{9D8B030D-6E8A-4147-A177-3AD203B41FA5}">
                      <a16:colId xmlns:a16="http://schemas.microsoft.com/office/drawing/2014/main" val="3772078764"/>
                    </a:ext>
                  </a:extLst>
                </a:gridCol>
                <a:gridCol w="3173933">
                  <a:extLst>
                    <a:ext uri="{9D8B030D-6E8A-4147-A177-3AD203B41FA5}">
                      <a16:colId xmlns:a16="http://schemas.microsoft.com/office/drawing/2014/main" val="3425714527"/>
                    </a:ext>
                  </a:extLst>
                </a:gridCol>
              </a:tblGrid>
              <a:tr h="296523">
                <a:tc gridSpan="2">
                  <a:txBody>
                    <a:bodyPr/>
                    <a:lstStyle/>
                    <a:p>
                      <a:r>
                        <a:rPr lang="de-DE" sz="1500" dirty="0"/>
                        <a:t>Outcome</a:t>
                      </a:r>
                      <a:endParaRPr lang="en-GB" sz="1500" dirty="0">
                        <a:solidFill>
                          <a:schemeClr val="bg1"/>
                        </a:solidFill>
                      </a:endParaRPr>
                    </a:p>
                  </a:txBody>
                  <a:tcPr marL="76619" marR="76619" marT="38310" marB="38310"/>
                </a:tc>
                <a:tc hMerge="1">
                  <a:txBody>
                    <a:bodyPr/>
                    <a:lstStyle/>
                    <a:p>
                      <a:endParaRPr lang="en-GB" dirty="0">
                        <a:solidFill>
                          <a:schemeClr val="bg1"/>
                        </a:solidFill>
                      </a:endParaRPr>
                    </a:p>
                  </a:txBody>
                  <a:tcPr>
                    <a:solidFill>
                      <a:srgbClr val="5BC5CF"/>
                    </a:solidFill>
                  </a:tcPr>
                </a:tc>
                <a:extLst>
                  <a:ext uri="{0D108BD9-81ED-4DB2-BD59-A6C34878D82A}">
                    <a16:rowId xmlns:a16="http://schemas.microsoft.com/office/drawing/2014/main" val="1368640537"/>
                  </a:ext>
                </a:extLst>
              </a:tr>
              <a:tr h="212432">
                <a:tc>
                  <a:txBody>
                    <a:bodyPr/>
                    <a:lstStyle/>
                    <a:p>
                      <a:pPr algn="l" fontAlgn="b"/>
                      <a:r>
                        <a:rPr lang="en-GB" sz="1200" kern="1200" baseline="0" dirty="0"/>
                        <a:t>NPV without risk occurrence</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93.931.592</a:t>
                      </a:r>
                    </a:p>
                  </a:txBody>
                  <a:tcPr marL="7620" marR="7620" marT="7620" marB="0" anchor="b"/>
                </a:tc>
                <a:extLst>
                  <a:ext uri="{0D108BD9-81ED-4DB2-BD59-A6C34878D82A}">
                    <a16:rowId xmlns:a16="http://schemas.microsoft.com/office/drawing/2014/main" val="1441963658"/>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7,3%</a:t>
                      </a:r>
                    </a:p>
                  </a:txBody>
                  <a:tcPr marL="7620" marR="7620" marT="7620" marB="0" anchor="b"/>
                </a:tc>
                <a:extLst>
                  <a:ext uri="{0D108BD9-81ED-4DB2-BD59-A6C34878D82A}">
                    <a16:rowId xmlns:a16="http://schemas.microsoft.com/office/drawing/2014/main" val="3921486226"/>
                  </a:ext>
                </a:extLst>
              </a:tr>
              <a:tr h="212432">
                <a:tc>
                  <a:txBody>
                    <a:bodyPr/>
                    <a:lstStyle/>
                    <a:p>
                      <a:pPr algn="l" fontAlgn="b"/>
                      <a:r>
                        <a:rPr lang="en-GB" sz="1200" kern="1200" baseline="0" dirty="0"/>
                        <a:t>NPV with risk occurred</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88.483.025</a:t>
                      </a:r>
                    </a:p>
                  </a:txBody>
                  <a:tcPr marL="7620" marR="7620" marT="7620" marB="0" anchor="b"/>
                </a:tc>
                <a:extLst>
                  <a:ext uri="{0D108BD9-81ED-4DB2-BD59-A6C34878D82A}">
                    <a16:rowId xmlns:a16="http://schemas.microsoft.com/office/drawing/2014/main" val="959572997"/>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6,4%</a:t>
                      </a:r>
                    </a:p>
                  </a:txBody>
                  <a:tcPr marL="7620" marR="7620" marT="7620" marB="0" anchor="b"/>
                </a:tc>
                <a:extLst>
                  <a:ext uri="{0D108BD9-81ED-4DB2-BD59-A6C34878D82A}">
                    <a16:rowId xmlns:a16="http://schemas.microsoft.com/office/drawing/2014/main" val="283650617"/>
                  </a:ext>
                </a:extLst>
              </a:tr>
              <a:tr h="212432">
                <a:tc>
                  <a:txBody>
                    <a:bodyPr/>
                    <a:lstStyle/>
                    <a:p>
                      <a:pPr algn="l" fontAlgn="b"/>
                      <a:r>
                        <a:rPr lang="en-GB" sz="1200" kern="1200" baseline="0" dirty="0"/>
                        <a:t>NPV with risk occurred without RMS</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64.629.899</a:t>
                      </a:r>
                    </a:p>
                  </a:txBody>
                  <a:tcPr marL="7620" marR="7620" marT="7620" marB="0" anchor="b"/>
                </a:tc>
                <a:extLst>
                  <a:ext uri="{0D108BD9-81ED-4DB2-BD59-A6C34878D82A}">
                    <a16:rowId xmlns:a16="http://schemas.microsoft.com/office/drawing/2014/main" val="4079155596"/>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4,2%</a:t>
                      </a:r>
                    </a:p>
                  </a:txBody>
                  <a:tcPr marL="7620" marR="7620" marT="7620" marB="0" anchor="b"/>
                </a:tc>
                <a:extLst>
                  <a:ext uri="{0D108BD9-81ED-4DB2-BD59-A6C34878D82A}">
                    <a16:rowId xmlns:a16="http://schemas.microsoft.com/office/drawing/2014/main" val="3035690331"/>
                  </a:ext>
                </a:extLst>
              </a:tr>
            </a:tbl>
          </a:graphicData>
        </a:graphic>
      </p:graphicFrame>
      <p:pic>
        <p:nvPicPr>
          <p:cNvPr id="8" name="Grafik 7">
            <a:extLst>
              <a:ext uri="{FF2B5EF4-FFF2-40B4-BE49-F238E27FC236}">
                <a16:creationId xmlns:a16="http://schemas.microsoft.com/office/drawing/2014/main" id="{D054E413-81B6-4544-9CE6-95E96BCE5A81}"/>
              </a:ext>
            </a:extLst>
          </p:cNvPr>
          <p:cNvPicPr>
            <a:picLocks noChangeAspect="1"/>
          </p:cNvPicPr>
          <p:nvPr/>
        </p:nvPicPr>
        <p:blipFill>
          <a:blip r:embed="rId2"/>
          <a:stretch>
            <a:fillRect/>
          </a:stretch>
        </p:blipFill>
        <p:spPr>
          <a:xfrm>
            <a:off x="5382260" y="225858"/>
            <a:ext cx="6347866" cy="3920741"/>
          </a:xfrm>
          <a:prstGeom prst="rect">
            <a:avLst/>
          </a:prstGeom>
        </p:spPr>
      </p:pic>
    </p:spTree>
    <p:extLst>
      <p:ext uri="{BB962C8B-B14F-4D97-AF65-F5344CB8AC3E}">
        <p14:creationId xmlns:p14="http://schemas.microsoft.com/office/powerpoint/2010/main" val="1694065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19260E7-40B1-4F8F-879F-076197366BFF}"/>
              </a:ext>
            </a:extLst>
          </p:cNvPr>
          <p:cNvPicPr>
            <a:picLocks noChangeAspect="1"/>
          </p:cNvPicPr>
          <p:nvPr/>
        </p:nvPicPr>
        <p:blipFill>
          <a:blip r:embed="rId2"/>
          <a:stretch>
            <a:fillRect/>
          </a:stretch>
        </p:blipFill>
        <p:spPr>
          <a:xfrm>
            <a:off x="5382260" y="225858"/>
            <a:ext cx="6347866" cy="3920741"/>
          </a:xfrm>
          <a:prstGeom prst="rect">
            <a:avLst/>
          </a:prstGeom>
        </p:spPr>
      </p:pic>
      <p:sp>
        <p:nvSpPr>
          <p:cNvPr id="3" name="Titel 2">
            <a:extLst>
              <a:ext uri="{FF2B5EF4-FFF2-40B4-BE49-F238E27FC236}">
                <a16:creationId xmlns:a16="http://schemas.microsoft.com/office/drawing/2014/main" id="{86646EEF-393D-4881-B2B6-01D0EBBB3866}"/>
              </a:ext>
            </a:extLst>
          </p:cNvPr>
          <p:cNvSpPr>
            <a:spLocks noGrp="1"/>
          </p:cNvSpPr>
          <p:nvPr>
            <p:ph type="ctrTitle"/>
          </p:nvPr>
        </p:nvSpPr>
        <p:spPr>
          <a:xfrm>
            <a:off x="677038" y="1652441"/>
            <a:ext cx="6040988" cy="501697"/>
          </a:xfrm>
        </p:spPr>
        <p:txBody>
          <a:bodyPr/>
          <a:lstStyle/>
          <a:p>
            <a:r>
              <a:rPr lang="de-DE" dirty="0"/>
              <a:t>Scenario 3 </a:t>
            </a:r>
            <a:r>
              <a:rPr lang="en-US" dirty="0"/>
              <a:t>Repayable</a:t>
            </a:r>
            <a:r>
              <a:rPr lang="de-DE" dirty="0"/>
              <a:t> Grants</a:t>
            </a:r>
            <a:endParaRPr lang="en-GB" dirty="0"/>
          </a:p>
        </p:txBody>
      </p:sp>
      <p:sp>
        <p:nvSpPr>
          <p:cNvPr id="5" name="Textplatzhalter 4">
            <a:extLst>
              <a:ext uri="{FF2B5EF4-FFF2-40B4-BE49-F238E27FC236}">
                <a16:creationId xmlns:a16="http://schemas.microsoft.com/office/drawing/2014/main" id="{26B0DAD1-0A2A-4A27-B628-27E7D4CF9BF3}"/>
              </a:ext>
            </a:extLst>
          </p:cNvPr>
          <p:cNvSpPr>
            <a:spLocks noGrp="1"/>
          </p:cNvSpPr>
          <p:nvPr>
            <p:ph type="body" sz="quarter" idx="13"/>
          </p:nvPr>
        </p:nvSpPr>
        <p:spPr/>
        <p:txBody>
          <a:bodyPr/>
          <a:lstStyle/>
          <a:p>
            <a:endParaRPr lang="en-GB" dirty="0"/>
          </a:p>
        </p:txBody>
      </p:sp>
      <p:sp>
        <p:nvSpPr>
          <p:cNvPr id="6" name="Foliennummernplatzhalter 5">
            <a:extLst>
              <a:ext uri="{FF2B5EF4-FFF2-40B4-BE49-F238E27FC236}">
                <a16:creationId xmlns:a16="http://schemas.microsoft.com/office/drawing/2014/main" id="{84DE30F2-43E1-4C77-8CFD-549AEDB3E238}"/>
              </a:ext>
            </a:extLst>
          </p:cNvPr>
          <p:cNvSpPr>
            <a:spLocks noGrp="1"/>
          </p:cNvSpPr>
          <p:nvPr>
            <p:ph type="sldNum" sz="quarter" idx="14"/>
          </p:nvPr>
        </p:nvSpPr>
        <p:spPr/>
        <p:txBody>
          <a:bodyPr/>
          <a:lstStyle/>
          <a:p>
            <a:fld id="{31DCDF99-C51C-1942-BF03-BD4977E532D8}" type="slidenum">
              <a:rPr lang="ro-RO" smtClean="0"/>
              <a:pPr/>
              <a:t>32</a:t>
            </a:fld>
            <a:endParaRPr lang="ro-RO" dirty="0"/>
          </a:p>
        </p:txBody>
      </p:sp>
      <p:sp>
        <p:nvSpPr>
          <p:cNvPr id="7" name="Textplatzhalter 6">
            <a:extLst>
              <a:ext uri="{FF2B5EF4-FFF2-40B4-BE49-F238E27FC236}">
                <a16:creationId xmlns:a16="http://schemas.microsoft.com/office/drawing/2014/main" id="{C7A7311C-473A-4DE2-B71C-82E2DB52DD2F}"/>
              </a:ext>
            </a:extLst>
          </p:cNvPr>
          <p:cNvSpPr>
            <a:spLocks noGrp="1"/>
          </p:cNvSpPr>
          <p:nvPr>
            <p:ph type="body" sz="quarter" idx="16"/>
          </p:nvPr>
        </p:nvSpPr>
        <p:spPr>
          <a:xfrm>
            <a:off x="677038" y="2493000"/>
            <a:ext cx="4472251" cy="2014662"/>
          </a:xfrm>
        </p:spPr>
        <p:txBody>
          <a:bodyPr/>
          <a:lstStyle/>
          <a:p>
            <a:r>
              <a:rPr lang="en-GB" dirty="0"/>
              <a:t>Project Construction – 5 Years 	</a:t>
            </a:r>
          </a:p>
          <a:p>
            <a:r>
              <a:rPr lang="en-GB" dirty="0"/>
              <a:t>Insurance Premium – N/A</a:t>
            </a:r>
          </a:p>
          <a:p>
            <a:r>
              <a:rPr lang="en-GB" dirty="0"/>
              <a:t>Insured Amount – N/A</a:t>
            </a:r>
          </a:p>
          <a:p>
            <a:r>
              <a:rPr lang="en-GB" dirty="0"/>
              <a:t>Risk Occurrence -  20% </a:t>
            </a:r>
          </a:p>
          <a:p>
            <a:r>
              <a:rPr lang="en-GB" dirty="0"/>
              <a:t>Weighted Average Cost of Capital  – 7,1 %</a:t>
            </a:r>
          </a:p>
          <a:p>
            <a:r>
              <a:rPr lang="en-GB" dirty="0"/>
              <a:t>Grant for well cost – 25% of the Investment Cost</a:t>
            </a:r>
            <a:br>
              <a:rPr lang="en-GB" dirty="0"/>
            </a:br>
            <a:br>
              <a:rPr lang="en-GB" dirty="0"/>
            </a:br>
            <a:br>
              <a:rPr lang="en-GB" dirty="0"/>
            </a:br>
            <a:endParaRPr lang="en-GB" dirty="0"/>
          </a:p>
          <a:p>
            <a:endParaRPr lang="en-GB" dirty="0"/>
          </a:p>
        </p:txBody>
      </p:sp>
      <p:graphicFrame>
        <p:nvGraphicFramePr>
          <p:cNvPr id="14" name="Tabelle 14">
            <a:extLst>
              <a:ext uri="{FF2B5EF4-FFF2-40B4-BE49-F238E27FC236}">
                <a16:creationId xmlns:a16="http://schemas.microsoft.com/office/drawing/2014/main" id="{96413EDC-576C-4785-888D-D801FF06344B}"/>
              </a:ext>
            </a:extLst>
          </p:cNvPr>
          <p:cNvGraphicFramePr>
            <a:graphicFrameLocks noGrp="1"/>
          </p:cNvGraphicFramePr>
          <p:nvPr>
            <p:extLst>
              <p:ext uri="{D42A27DB-BD31-4B8C-83A1-F6EECF244321}">
                <p14:modId xmlns:p14="http://schemas.microsoft.com/office/powerpoint/2010/main" val="1520662634"/>
              </p:ext>
            </p:extLst>
          </p:nvPr>
        </p:nvGraphicFramePr>
        <p:xfrm>
          <a:off x="5382260" y="4244997"/>
          <a:ext cx="6347866" cy="1579812"/>
        </p:xfrm>
        <a:graphic>
          <a:graphicData uri="http://schemas.openxmlformats.org/drawingml/2006/table">
            <a:tbl>
              <a:tblPr firstRow="1" bandRow="1">
                <a:tableStyleId>{9D7B26C5-4107-4FEC-AEDC-1716B250A1EF}</a:tableStyleId>
              </a:tblPr>
              <a:tblGrid>
                <a:gridCol w="3173933">
                  <a:extLst>
                    <a:ext uri="{9D8B030D-6E8A-4147-A177-3AD203B41FA5}">
                      <a16:colId xmlns:a16="http://schemas.microsoft.com/office/drawing/2014/main" val="3772078764"/>
                    </a:ext>
                  </a:extLst>
                </a:gridCol>
                <a:gridCol w="3173933">
                  <a:extLst>
                    <a:ext uri="{9D8B030D-6E8A-4147-A177-3AD203B41FA5}">
                      <a16:colId xmlns:a16="http://schemas.microsoft.com/office/drawing/2014/main" val="3425714527"/>
                    </a:ext>
                  </a:extLst>
                </a:gridCol>
              </a:tblGrid>
              <a:tr h="296523">
                <a:tc gridSpan="2">
                  <a:txBody>
                    <a:bodyPr/>
                    <a:lstStyle/>
                    <a:p>
                      <a:r>
                        <a:rPr lang="de-DE" sz="1500" dirty="0"/>
                        <a:t>Outcome</a:t>
                      </a:r>
                      <a:endParaRPr lang="en-GB" sz="1500" dirty="0">
                        <a:solidFill>
                          <a:schemeClr val="bg1"/>
                        </a:solidFill>
                      </a:endParaRPr>
                    </a:p>
                  </a:txBody>
                  <a:tcPr marL="76619" marR="76619" marT="38310" marB="38310"/>
                </a:tc>
                <a:tc hMerge="1">
                  <a:txBody>
                    <a:bodyPr/>
                    <a:lstStyle/>
                    <a:p>
                      <a:endParaRPr lang="en-GB" dirty="0">
                        <a:solidFill>
                          <a:schemeClr val="bg1"/>
                        </a:solidFill>
                      </a:endParaRPr>
                    </a:p>
                  </a:txBody>
                  <a:tcPr>
                    <a:solidFill>
                      <a:srgbClr val="5BC5CF"/>
                    </a:solidFill>
                  </a:tcPr>
                </a:tc>
                <a:extLst>
                  <a:ext uri="{0D108BD9-81ED-4DB2-BD59-A6C34878D82A}">
                    <a16:rowId xmlns:a16="http://schemas.microsoft.com/office/drawing/2014/main" val="1368640537"/>
                  </a:ext>
                </a:extLst>
              </a:tr>
              <a:tr h="212432">
                <a:tc>
                  <a:txBody>
                    <a:bodyPr/>
                    <a:lstStyle/>
                    <a:p>
                      <a:pPr algn="l" fontAlgn="b"/>
                      <a:r>
                        <a:rPr lang="en-GB" sz="1200" kern="1200" baseline="0" dirty="0"/>
                        <a:t>NPV without risk occurrence</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89.659.631</a:t>
                      </a:r>
                    </a:p>
                  </a:txBody>
                  <a:tcPr marL="7620" marR="7620" marT="7620" marB="0" anchor="b"/>
                </a:tc>
                <a:extLst>
                  <a:ext uri="{0D108BD9-81ED-4DB2-BD59-A6C34878D82A}">
                    <a16:rowId xmlns:a16="http://schemas.microsoft.com/office/drawing/2014/main" val="1441963658"/>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7,2%</a:t>
                      </a:r>
                    </a:p>
                  </a:txBody>
                  <a:tcPr marL="7620" marR="7620" marT="7620" marB="0" anchor="b"/>
                </a:tc>
                <a:extLst>
                  <a:ext uri="{0D108BD9-81ED-4DB2-BD59-A6C34878D82A}">
                    <a16:rowId xmlns:a16="http://schemas.microsoft.com/office/drawing/2014/main" val="3921486226"/>
                  </a:ext>
                </a:extLst>
              </a:tr>
              <a:tr h="212432">
                <a:tc>
                  <a:txBody>
                    <a:bodyPr/>
                    <a:lstStyle/>
                    <a:p>
                      <a:pPr algn="l" fontAlgn="b"/>
                      <a:r>
                        <a:rPr lang="en-GB" sz="1200" kern="1200" baseline="0" dirty="0"/>
                        <a:t>NPV with risk occurred</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90.480.078</a:t>
                      </a:r>
                    </a:p>
                  </a:txBody>
                  <a:tcPr marL="7620" marR="7620" marT="7620" marB="0" anchor="b"/>
                </a:tc>
                <a:extLst>
                  <a:ext uri="{0D108BD9-81ED-4DB2-BD59-A6C34878D82A}">
                    <a16:rowId xmlns:a16="http://schemas.microsoft.com/office/drawing/2014/main" val="959572997"/>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6,6%</a:t>
                      </a:r>
                    </a:p>
                  </a:txBody>
                  <a:tcPr marL="7620" marR="7620" marT="7620" marB="0" anchor="b"/>
                </a:tc>
                <a:extLst>
                  <a:ext uri="{0D108BD9-81ED-4DB2-BD59-A6C34878D82A}">
                    <a16:rowId xmlns:a16="http://schemas.microsoft.com/office/drawing/2014/main" val="283650617"/>
                  </a:ext>
                </a:extLst>
              </a:tr>
              <a:tr h="212432">
                <a:tc>
                  <a:txBody>
                    <a:bodyPr/>
                    <a:lstStyle/>
                    <a:p>
                      <a:pPr algn="l" fontAlgn="b"/>
                      <a:r>
                        <a:rPr lang="en-GB" sz="1200" kern="1200" baseline="0" dirty="0"/>
                        <a:t>NPV with risk occurred without RMS</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81.370.264</a:t>
                      </a:r>
                    </a:p>
                  </a:txBody>
                  <a:tcPr marL="7620" marR="7620" marT="7620" marB="0" anchor="b"/>
                </a:tc>
                <a:extLst>
                  <a:ext uri="{0D108BD9-81ED-4DB2-BD59-A6C34878D82A}">
                    <a16:rowId xmlns:a16="http://schemas.microsoft.com/office/drawing/2014/main" val="4079155596"/>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5,6%</a:t>
                      </a:r>
                    </a:p>
                  </a:txBody>
                  <a:tcPr marL="7620" marR="7620" marT="7620" marB="0" anchor="b"/>
                </a:tc>
                <a:extLst>
                  <a:ext uri="{0D108BD9-81ED-4DB2-BD59-A6C34878D82A}">
                    <a16:rowId xmlns:a16="http://schemas.microsoft.com/office/drawing/2014/main" val="3035690331"/>
                  </a:ext>
                </a:extLst>
              </a:tr>
            </a:tbl>
          </a:graphicData>
        </a:graphic>
      </p:graphicFrame>
    </p:spTree>
    <p:extLst>
      <p:ext uri="{BB962C8B-B14F-4D97-AF65-F5344CB8AC3E}">
        <p14:creationId xmlns:p14="http://schemas.microsoft.com/office/powerpoint/2010/main" val="1238532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646EEF-393D-4881-B2B6-01D0EBBB3866}"/>
              </a:ext>
            </a:extLst>
          </p:cNvPr>
          <p:cNvSpPr>
            <a:spLocks noGrp="1"/>
          </p:cNvSpPr>
          <p:nvPr>
            <p:ph type="ctrTitle"/>
          </p:nvPr>
        </p:nvSpPr>
        <p:spPr>
          <a:xfrm>
            <a:off x="677038" y="1652441"/>
            <a:ext cx="4472251" cy="501697"/>
          </a:xfrm>
        </p:spPr>
        <p:txBody>
          <a:bodyPr/>
          <a:lstStyle/>
          <a:p>
            <a:r>
              <a:rPr lang="de-DE" dirty="0"/>
              <a:t>Scenario 4 Public Insurance</a:t>
            </a:r>
            <a:endParaRPr lang="en-GB" dirty="0"/>
          </a:p>
        </p:txBody>
      </p:sp>
      <p:sp>
        <p:nvSpPr>
          <p:cNvPr id="5" name="Textplatzhalter 4">
            <a:extLst>
              <a:ext uri="{FF2B5EF4-FFF2-40B4-BE49-F238E27FC236}">
                <a16:creationId xmlns:a16="http://schemas.microsoft.com/office/drawing/2014/main" id="{26B0DAD1-0A2A-4A27-B628-27E7D4CF9BF3}"/>
              </a:ext>
            </a:extLst>
          </p:cNvPr>
          <p:cNvSpPr>
            <a:spLocks noGrp="1"/>
          </p:cNvSpPr>
          <p:nvPr>
            <p:ph type="body" sz="quarter" idx="13"/>
          </p:nvPr>
        </p:nvSpPr>
        <p:spPr/>
        <p:txBody>
          <a:bodyPr/>
          <a:lstStyle/>
          <a:p>
            <a:endParaRPr lang="en-GB" dirty="0"/>
          </a:p>
        </p:txBody>
      </p:sp>
      <p:sp>
        <p:nvSpPr>
          <p:cNvPr id="6" name="Foliennummernplatzhalter 5">
            <a:extLst>
              <a:ext uri="{FF2B5EF4-FFF2-40B4-BE49-F238E27FC236}">
                <a16:creationId xmlns:a16="http://schemas.microsoft.com/office/drawing/2014/main" id="{84DE30F2-43E1-4C77-8CFD-549AEDB3E238}"/>
              </a:ext>
            </a:extLst>
          </p:cNvPr>
          <p:cNvSpPr>
            <a:spLocks noGrp="1"/>
          </p:cNvSpPr>
          <p:nvPr>
            <p:ph type="sldNum" sz="quarter" idx="14"/>
          </p:nvPr>
        </p:nvSpPr>
        <p:spPr/>
        <p:txBody>
          <a:bodyPr/>
          <a:lstStyle/>
          <a:p>
            <a:fld id="{31DCDF99-C51C-1942-BF03-BD4977E532D8}" type="slidenum">
              <a:rPr lang="ro-RO" smtClean="0"/>
              <a:pPr/>
              <a:t>33</a:t>
            </a:fld>
            <a:endParaRPr lang="ro-RO" dirty="0"/>
          </a:p>
        </p:txBody>
      </p:sp>
      <p:sp>
        <p:nvSpPr>
          <p:cNvPr id="7" name="Textplatzhalter 6">
            <a:extLst>
              <a:ext uri="{FF2B5EF4-FFF2-40B4-BE49-F238E27FC236}">
                <a16:creationId xmlns:a16="http://schemas.microsoft.com/office/drawing/2014/main" id="{C7A7311C-473A-4DE2-B71C-82E2DB52DD2F}"/>
              </a:ext>
            </a:extLst>
          </p:cNvPr>
          <p:cNvSpPr>
            <a:spLocks noGrp="1"/>
          </p:cNvSpPr>
          <p:nvPr>
            <p:ph type="body" sz="quarter" idx="16"/>
          </p:nvPr>
        </p:nvSpPr>
        <p:spPr>
          <a:xfrm>
            <a:off x="677038" y="2493000"/>
            <a:ext cx="4472251" cy="2014662"/>
          </a:xfrm>
        </p:spPr>
        <p:txBody>
          <a:bodyPr/>
          <a:lstStyle/>
          <a:p>
            <a:r>
              <a:rPr lang="en-GB" dirty="0"/>
              <a:t>Project Construction – 4 Years 	</a:t>
            </a:r>
          </a:p>
          <a:p>
            <a:r>
              <a:rPr lang="en-GB" dirty="0"/>
              <a:t>Insurance Premium – 10% </a:t>
            </a:r>
          </a:p>
          <a:p>
            <a:r>
              <a:rPr lang="en-GB" dirty="0"/>
              <a:t>Insured Amount – 40 Mil. €</a:t>
            </a:r>
          </a:p>
          <a:p>
            <a:r>
              <a:rPr lang="en-GB" dirty="0"/>
              <a:t>Risk Occurrence -  10%</a:t>
            </a:r>
          </a:p>
          <a:p>
            <a:r>
              <a:rPr lang="en-GB" dirty="0"/>
              <a:t>Weighted Average Cost of Capital  – 6,5 %</a:t>
            </a:r>
          </a:p>
          <a:p>
            <a:r>
              <a:rPr lang="en-GB" dirty="0"/>
              <a:t>Grant for well cost – N/A</a:t>
            </a:r>
            <a:br>
              <a:rPr lang="en-GB" dirty="0"/>
            </a:br>
            <a:br>
              <a:rPr lang="en-GB" dirty="0"/>
            </a:br>
            <a:endParaRPr lang="en-GB" dirty="0"/>
          </a:p>
          <a:p>
            <a:endParaRPr lang="en-GB" dirty="0"/>
          </a:p>
        </p:txBody>
      </p:sp>
      <p:graphicFrame>
        <p:nvGraphicFramePr>
          <p:cNvPr id="14" name="Tabelle 14">
            <a:extLst>
              <a:ext uri="{FF2B5EF4-FFF2-40B4-BE49-F238E27FC236}">
                <a16:creationId xmlns:a16="http://schemas.microsoft.com/office/drawing/2014/main" id="{96413EDC-576C-4785-888D-D801FF06344B}"/>
              </a:ext>
            </a:extLst>
          </p:cNvPr>
          <p:cNvGraphicFramePr>
            <a:graphicFrameLocks noGrp="1"/>
          </p:cNvGraphicFramePr>
          <p:nvPr>
            <p:extLst>
              <p:ext uri="{D42A27DB-BD31-4B8C-83A1-F6EECF244321}">
                <p14:modId xmlns:p14="http://schemas.microsoft.com/office/powerpoint/2010/main" val="3020304795"/>
              </p:ext>
            </p:extLst>
          </p:nvPr>
        </p:nvGraphicFramePr>
        <p:xfrm>
          <a:off x="5382260" y="4244997"/>
          <a:ext cx="6347866" cy="1579812"/>
        </p:xfrm>
        <a:graphic>
          <a:graphicData uri="http://schemas.openxmlformats.org/drawingml/2006/table">
            <a:tbl>
              <a:tblPr firstRow="1" bandRow="1">
                <a:tableStyleId>{9D7B26C5-4107-4FEC-AEDC-1716B250A1EF}</a:tableStyleId>
              </a:tblPr>
              <a:tblGrid>
                <a:gridCol w="3173933">
                  <a:extLst>
                    <a:ext uri="{9D8B030D-6E8A-4147-A177-3AD203B41FA5}">
                      <a16:colId xmlns:a16="http://schemas.microsoft.com/office/drawing/2014/main" val="3772078764"/>
                    </a:ext>
                  </a:extLst>
                </a:gridCol>
                <a:gridCol w="3173933">
                  <a:extLst>
                    <a:ext uri="{9D8B030D-6E8A-4147-A177-3AD203B41FA5}">
                      <a16:colId xmlns:a16="http://schemas.microsoft.com/office/drawing/2014/main" val="3425714527"/>
                    </a:ext>
                  </a:extLst>
                </a:gridCol>
              </a:tblGrid>
              <a:tr h="296523">
                <a:tc gridSpan="2">
                  <a:txBody>
                    <a:bodyPr/>
                    <a:lstStyle/>
                    <a:p>
                      <a:r>
                        <a:rPr lang="de-DE" sz="1500" dirty="0"/>
                        <a:t>Outcome</a:t>
                      </a:r>
                      <a:endParaRPr lang="en-GB" sz="1500" dirty="0">
                        <a:solidFill>
                          <a:schemeClr val="bg1"/>
                        </a:solidFill>
                      </a:endParaRPr>
                    </a:p>
                  </a:txBody>
                  <a:tcPr marL="76619" marR="76619" marT="38310" marB="38310"/>
                </a:tc>
                <a:tc hMerge="1">
                  <a:txBody>
                    <a:bodyPr/>
                    <a:lstStyle/>
                    <a:p>
                      <a:endParaRPr lang="en-GB" dirty="0">
                        <a:solidFill>
                          <a:schemeClr val="bg1"/>
                        </a:solidFill>
                      </a:endParaRPr>
                    </a:p>
                  </a:txBody>
                  <a:tcPr>
                    <a:solidFill>
                      <a:srgbClr val="5BC5CF"/>
                    </a:solidFill>
                  </a:tcPr>
                </a:tc>
                <a:extLst>
                  <a:ext uri="{0D108BD9-81ED-4DB2-BD59-A6C34878D82A}">
                    <a16:rowId xmlns:a16="http://schemas.microsoft.com/office/drawing/2014/main" val="1368640537"/>
                  </a:ext>
                </a:extLst>
              </a:tr>
              <a:tr h="212432">
                <a:tc>
                  <a:txBody>
                    <a:bodyPr/>
                    <a:lstStyle/>
                    <a:p>
                      <a:pPr algn="l" fontAlgn="b"/>
                      <a:r>
                        <a:rPr lang="en-GB" sz="1200" kern="1200" baseline="0" dirty="0"/>
                        <a:t>NPV without risk occurrence</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89.217.038</a:t>
                      </a:r>
                    </a:p>
                  </a:txBody>
                  <a:tcPr marL="7620" marR="7620" marT="7620" marB="0" anchor="b"/>
                </a:tc>
                <a:extLst>
                  <a:ext uri="{0D108BD9-81ED-4DB2-BD59-A6C34878D82A}">
                    <a16:rowId xmlns:a16="http://schemas.microsoft.com/office/drawing/2014/main" val="1441963658"/>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7,2%</a:t>
                      </a:r>
                    </a:p>
                  </a:txBody>
                  <a:tcPr marL="7620" marR="7620" marT="7620" marB="0" anchor="b"/>
                </a:tc>
                <a:extLst>
                  <a:ext uri="{0D108BD9-81ED-4DB2-BD59-A6C34878D82A}">
                    <a16:rowId xmlns:a16="http://schemas.microsoft.com/office/drawing/2014/main" val="3921486226"/>
                  </a:ext>
                </a:extLst>
              </a:tr>
              <a:tr h="212432">
                <a:tc>
                  <a:txBody>
                    <a:bodyPr/>
                    <a:lstStyle/>
                    <a:p>
                      <a:pPr algn="l" fontAlgn="b"/>
                      <a:r>
                        <a:rPr lang="en-GB" sz="1200" kern="1200" baseline="0" dirty="0"/>
                        <a:t>NPV with risk occurred</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89.217.038</a:t>
                      </a:r>
                    </a:p>
                  </a:txBody>
                  <a:tcPr marL="7620" marR="7620" marT="7620" marB="0" anchor="b"/>
                </a:tc>
                <a:extLst>
                  <a:ext uri="{0D108BD9-81ED-4DB2-BD59-A6C34878D82A}">
                    <a16:rowId xmlns:a16="http://schemas.microsoft.com/office/drawing/2014/main" val="959572997"/>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7,2%</a:t>
                      </a:r>
                    </a:p>
                  </a:txBody>
                  <a:tcPr marL="7620" marR="7620" marT="7620" marB="0" anchor="b"/>
                </a:tc>
                <a:extLst>
                  <a:ext uri="{0D108BD9-81ED-4DB2-BD59-A6C34878D82A}">
                    <a16:rowId xmlns:a16="http://schemas.microsoft.com/office/drawing/2014/main" val="283650617"/>
                  </a:ext>
                </a:extLst>
              </a:tr>
              <a:tr h="212432">
                <a:tc>
                  <a:txBody>
                    <a:bodyPr/>
                    <a:lstStyle/>
                    <a:p>
                      <a:pPr algn="l" fontAlgn="b"/>
                      <a:r>
                        <a:rPr lang="en-GB" sz="1200" kern="1200" baseline="0" dirty="0"/>
                        <a:t>NPV with risk occurred without RMS</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85.595.405</a:t>
                      </a:r>
                    </a:p>
                  </a:txBody>
                  <a:tcPr marL="7620" marR="7620" marT="7620" marB="0" anchor="b"/>
                </a:tc>
                <a:extLst>
                  <a:ext uri="{0D108BD9-81ED-4DB2-BD59-A6C34878D82A}">
                    <a16:rowId xmlns:a16="http://schemas.microsoft.com/office/drawing/2014/main" val="4079155596"/>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6,4%</a:t>
                      </a:r>
                    </a:p>
                  </a:txBody>
                  <a:tcPr marL="7620" marR="7620" marT="7620" marB="0" anchor="b"/>
                </a:tc>
                <a:extLst>
                  <a:ext uri="{0D108BD9-81ED-4DB2-BD59-A6C34878D82A}">
                    <a16:rowId xmlns:a16="http://schemas.microsoft.com/office/drawing/2014/main" val="3035690331"/>
                  </a:ext>
                </a:extLst>
              </a:tr>
            </a:tbl>
          </a:graphicData>
        </a:graphic>
      </p:graphicFrame>
      <p:pic>
        <p:nvPicPr>
          <p:cNvPr id="4" name="Grafik 3">
            <a:extLst>
              <a:ext uri="{FF2B5EF4-FFF2-40B4-BE49-F238E27FC236}">
                <a16:creationId xmlns:a16="http://schemas.microsoft.com/office/drawing/2014/main" id="{971D50FC-9CF0-447F-BE0E-E7875D2909C2}"/>
              </a:ext>
            </a:extLst>
          </p:cNvPr>
          <p:cNvPicPr>
            <a:picLocks noChangeAspect="1"/>
          </p:cNvPicPr>
          <p:nvPr/>
        </p:nvPicPr>
        <p:blipFill>
          <a:blip r:embed="rId2"/>
          <a:stretch>
            <a:fillRect/>
          </a:stretch>
        </p:blipFill>
        <p:spPr>
          <a:xfrm>
            <a:off x="5382260" y="192343"/>
            <a:ext cx="6347866" cy="3923589"/>
          </a:xfrm>
          <a:prstGeom prst="rect">
            <a:avLst/>
          </a:prstGeom>
        </p:spPr>
      </p:pic>
    </p:spTree>
    <p:extLst>
      <p:ext uri="{BB962C8B-B14F-4D97-AF65-F5344CB8AC3E}">
        <p14:creationId xmlns:p14="http://schemas.microsoft.com/office/powerpoint/2010/main" val="1753691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646EEF-393D-4881-B2B6-01D0EBBB3866}"/>
              </a:ext>
            </a:extLst>
          </p:cNvPr>
          <p:cNvSpPr>
            <a:spLocks noGrp="1"/>
          </p:cNvSpPr>
          <p:nvPr>
            <p:ph type="ctrTitle"/>
          </p:nvPr>
        </p:nvSpPr>
        <p:spPr>
          <a:xfrm>
            <a:off x="677038" y="1652441"/>
            <a:ext cx="6040988" cy="501697"/>
          </a:xfrm>
        </p:spPr>
        <p:txBody>
          <a:bodyPr/>
          <a:lstStyle/>
          <a:p>
            <a:r>
              <a:rPr lang="en-US"/>
              <a:t>Scenario 5 Pub.-Priv. Partership</a:t>
            </a:r>
          </a:p>
        </p:txBody>
      </p:sp>
      <p:sp>
        <p:nvSpPr>
          <p:cNvPr id="5" name="Textplatzhalter 4">
            <a:extLst>
              <a:ext uri="{FF2B5EF4-FFF2-40B4-BE49-F238E27FC236}">
                <a16:creationId xmlns:a16="http://schemas.microsoft.com/office/drawing/2014/main" id="{26B0DAD1-0A2A-4A27-B628-27E7D4CF9BF3}"/>
              </a:ext>
            </a:extLst>
          </p:cNvPr>
          <p:cNvSpPr>
            <a:spLocks noGrp="1"/>
          </p:cNvSpPr>
          <p:nvPr>
            <p:ph type="body" sz="quarter" idx="13"/>
          </p:nvPr>
        </p:nvSpPr>
        <p:spPr/>
        <p:txBody>
          <a:bodyPr/>
          <a:lstStyle/>
          <a:p>
            <a:endParaRPr lang="en-GB" dirty="0"/>
          </a:p>
        </p:txBody>
      </p:sp>
      <p:sp>
        <p:nvSpPr>
          <p:cNvPr id="6" name="Foliennummernplatzhalter 5">
            <a:extLst>
              <a:ext uri="{FF2B5EF4-FFF2-40B4-BE49-F238E27FC236}">
                <a16:creationId xmlns:a16="http://schemas.microsoft.com/office/drawing/2014/main" id="{84DE30F2-43E1-4C77-8CFD-549AEDB3E238}"/>
              </a:ext>
            </a:extLst>
          </p:cNvPr>
          <p:cNvSpPr>
            <a:spLocks noGrp="1"/>
          </p:cNvSpPr>
          <p:nvPr>
            <p:ph type="sldNum" sz="quarter" idx="14"/>
          </p:nvPr>
        </p:nvSpPr>
        <p:spPr/>
        <p:txBody>
          <a:bodyPr/>
          <a:lstStyle/>
          <a:p>
            <a:fld id="{31DCDF99-C51C-1942-BF03-BD4977E532D8}" type="slidenum">
              <a:rPr lang="ro-RO" smtClean="0"/>
              <a:pPr/>
              <a:t>34</a:t>
            </a:fld>
            <a:endParaRPr lang="ro-RO" dirty="0"/>
          </a:p>
        </p:txBody>
      </p:sp>
      <p:sp>
        <p:nvSpPr>
          <p:cNvPr id="7" name="Textplatzhalter 6">
            <a:extLst>
              <a:ext uri="{FF2B5EF4-FFF2-40B4-BE49-F238E27FC236}">
                <a16:creationId xmlns:a16="http://schemas.microsoft.com/office/drawing/2014/main" id="{C7A7311C-473A-4DE2-B71C-82E2DB52DD2F}"/>
              </a:ext>
            </a:extLst>
          </p:cNvPr>
          <p:cNvSpPr>
            <a:spLocks noGrp="1"/>
          </p:cNvSpPr>
          <p:nvPr>
            <p:ph type="body" sz="quarter" idx="16"/>
          </p:nvPr>
        </p:nvSpPr>
        <p:spPr>
          <a:xfrm>
            <a:off x="677038" y="2493000"/>
            <a:ext cx="4472251" cy="2014662"/>
          </a:xfrm>
        </p:spPr>
        <p:txBody>
          <a:bodyPr/>
          <a:lstStyle/>
          <a:p>
            <a:r>
              <a:rPr lang="en-GB" dirty="0"/>
              <a:t>Project Construction – 3,5 Years 	</a:t>
            </a:r>
          </a:p>
          <a:p>
            <a:r>
              <a:rPr lang="en-GB" dirty="0"/>
              <a:t>Insurance Premium – 7,5 % </a:t>
            </a:r>
          </a:p>
          <a:p>
            <a:r>
              <a:rPr lang="en-GB" dirty="0"/>
              <a:t>Insured Amount – 40 Mil. €</a:t>
            </a:r>
          </a:p>
          <a:p>
            <a:r>
              <a:rPr lang="en-GB" dirty="0"/>
              <a:t>Risk Occurrence -  5 % of the Investment Cost</a:t>
            </a:r>
          </a:p>
          <a:p>
            <a:r>
              <a:rPr lang="en-GB" dirty="0"/>
              <a:t>Weighted Average Cost of Capital  – 6,3 %</a:t>
            </a:r>
          </a:p>
          <a:p>
            <a:r>
              <a:rPr lang="en-GB" dirty="0"/>
              <a:t>Grant for well cost – N/A</a:t>
            </a:r>
            <a:br>
              <a:rPr lang="en-GB" dirty="0"/>
            </a:br>
            <a:br>
              <a:rPr lang="en-GB" dirty="0"/>
            </a:br>
            <a:br>
              <a:rPr lang="en-GB" dirty="0"/>
            </a:br>
            <a:endParaRPr lang="en-GB" dirty="0"/>
          </a:p>
          <a:p>
            <a:endParaRPr lang="en-GB" dirty="0"/>
          </a:p>
        </p:txBody>
      </p:sp>
      <p:graphicFrame>
        <p:nvGraphicFramePr>
          <p:cNvPr id="14" name="Tabelle 14">
            <a:extLst>
              <a:ext uri="{FF2B5EF4-FFF2-40B4-BE49-F238E27FC236}">
                <a16:creationId xmlns:a16="http://schemas.microsoft.com/office/drawing/2014/main" id="{96413EDC-576C-4785-888D-D801FF06344B}"/>
              </a:ext>
            </a:extLst>
          </p:cNvPr>
          <p:cNvGraphicFramePr>
            <a:graphicFrameLocks noGrp="1"/>
          </p:cNvGraphicFramePr>
          <p:nvPr>
            <p:extLst>
              <p:ext uri="{D42A27DB-BD31-4B8C-83A1-F6EECF244321}">
                <p14:modId xmlns:p14="http://schemas.microsoft.com/office/powerpoint/2010/main" val="2094533132"/>
              </p:ext>
            </p:extLst>
          </p:nvPr>
        </p:nvGraphicFramePr>
        <p:xfrm>
          <a:off x="5382260" y="4244997"/>
          <a:ext cx="6347866" cy="1579812"/>
        </p:xfrm>
        <a:graphic>
          <a:graphicData uri="http://schemas.openxmlformats.org/drawingml/2006/table">
            <a:tbl>
              <a:tblPr firstRow="1" bandRow="1">
                <a:tableStyleId>{9D7B26C5-4107-4FEC-AEDC-1716B250A1EF}</a:tableStyleId>
              </a:tblPr>
              <a:tblGrid>
                <a:gridCol w="3173933">
                  <a:extLst>
                    <a:ext uri="{9D8B030D-6E8A-4147-A177-3AD203B41FA5}">
                      <a16:colId xmlns:a16="http://schemas.microsoft.com/office/drawing/2014/main" val="3772078764"/>
                    </a:ext>
                  </a:extLst>
                </a:gridCol>
                <a:gridCol w="3173933">
                  <a:extLst>
                    <a:ext uri="{9D8B030D-6E8A-4147-A177-3AD203B41FA5}">
                      <a16:colId xmlns:a16="http://schemas.microsoft.com/office/drawing/2014/main" val="3425714527"/>
                    </a:ext>
                  </a:extLst>
                </a:gridCol>
              </a:tblGrid>
              <a:tr h="296523">
                <a:tc gridSpan="2">
                  <a:txBody>
                    <a:bodyPr/>
                    <a:lstStyle/>
                    <a:p>
                      <a:r>
                        <a:rPr lang="de-DE" sz="1500" dirty="0"/>
                        <a:t>Outcome</a:t>
                      </a:r>
                      <a:endParaRPr lang="en-GB" sz="1500" dirty="0">
                        <a:solidFill>
                          <a:schemeClr val="bg1"/>
                        </a:solidFill>
                      </a:endParaRPr>
                    </a:p>
                  </a:txBody>
                  <a:tcPr marL="76619" marR="76619" marT="38310" marB="38310"/>
                </a:tc>
                <a:tc hMerge="1">
                  <a:txBody>
                    <a:bodyPr/>
                    <a:lstStyle/>
                    <a:p>
                      <a:endParaRPr lang="en-GB" dirty="0">
                        <a:solidFill>
                          <a:schemeClr val="bg1"/>
                        </a:solidFill>
                      </a:endParaRPr>
                    </a:p>
                  </a:txBody>
                  <a:tcPr>
                    <a:solidFill>
                      <a:srgbClr val="5BC5CF"/>
                    </a:solidFill>
                  </a:tcPr>
                </a:tc>
                <a:extLst>
                  <a:ext uri="{0D108BD9-81ED-4DB2-BD59-A6C34878D82A}">
                    <a16:rowId xmlns:a16="http://schemas.microsoft.com/office/drawing/2014/main" val="1368640537"/>
                  </a:ext>
                </a:extLst>
              </a:tr>
              <a:tr h="212432">
                <a:tc>
                  <a:txBody>
                    <a:bodyPr/>
                    <a:lstStyle/>
                    <a:p>
                      <a:pPr algn="l" fontAlgn="b"/>
                      <a:r>
                        <a:rPr lang="en-GB" sz="1200" kern="1200" baseline="0" dirty="0"/>
                        <a:t>NPV without risk occurrence</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88.914.370</a:t>
                      </a:r>
                    </a:p>
                  </a:txBody>
                  <a:tcPr marL="7620" marR="7620" marT="7620" marB="0" anchor="b"/>
                </a:tc>
                <a:extLst>
                  <a:ext uri="{0D108BD9-81ED-4DB2-BD59-A6C34878D82A}">
                    <a16:rowId xmlns:a16="http://schemas.microsoft.com/office/drawing/2014/main" val="1441963658"/>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7,1%</a:t>
                      </a:r>
                    </a:p>
                  </a:txBody>
                  <a:tcPr marL="7620" marR="7620" marT="7620" marB="0" anchor="b"/>
                </a:tc>
                <a:extLst>
                  <a:ext uri="{0D108BD9-81ED-4DB2-BD59-A6C34878D82A}">
                    <a16:rowId xmlns:a16="http://schemas.microsoft.com/office/drawing/2014/main" val="3921486226"/>
                  </a:ext>
                </a:extLst>
              </a:tr>
              <a:tr h="212432">
                <a:tc>
                  <a:txBody>
                    <a:bodyPr/>
                    <a:lstStyle/>
                    <a:p>
                      <a:pPr algn="l" fontAlgn="b"/>
                      <a:r>
                        <a:rPr lang="en-GB" sz="1200" kern="1200" baseline="0" dirty="0"/>
                        <a:t>NPV with risk occurred</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88.914.370</a:t>
                      </a:r>
                    </a:p>
                  </a:txBody>
                  <a:tcPr marL="7620" marR="7620" marT="7620" marB="0" anchor="b"/>
                </a:tc>
                <a:extLst>
                  <a:ext uri="{0D108BD9-81ED-4DB2-BD59-A6C34878D82A}">
                    <a16:rowId xmlns:a16="http://schemas.microsoft.com/office/drawing/2014/main" val="959572997"/>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7,1%</a:t>
                      </a:r>
                    </a:p>
                  </a:txBody>
                  <a:tcPr marL="7620" marR="7620" marT="7620" marB="0" anchor="b"/>
                </a:tc>
                <a:extLst>
                  <a:ext uri="{0D108BD9-81ED-4DB2-BD59-A6C34878D82A}">
                    <a16:rowId xmlns:a16="http://schemas.microsoft.com/office/drawing/2014/main" val="283650617"/>
                  </a:ext>
                </a:extLst>
              </a:tr>
              <a:tr h="212432">
                <a:tc>
                  <a:txBody>
                    <a:bodyPr/>
                    <a:lstStyle/>
                    <a:p>
                      <a:pPr algn="l" fontAlgn="b"/>
                      <a:r>
                        <a:rPr lang="en-GB" sz="1200" kern="1200" baseline="0" dirty="0"/>
                        <a:t>NPV with risk occurred without RMS</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84.194.953</a:t>
                      </a:r>
                    </a:p>
                  </a:txBody>
                  <a:tcPr marL="7620" marR="7620" marT="7620" marB="0" anchor="b"/>
                </a:tc>
                <a:extLst>
                  <a:ext uri="{0D108BD9-81ED-4DB2-BD59-A6C34878D82A}">
                    <a16:rowId xmlns:a16="http://schemas.microsoft.com/office/drawing/2014/main" val="4079155596"/>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6,4%</a:t>
                      </a:r>
                    </a:p>
                  </a:txBody>
                  <a:tcPr marL="7620" marR="7620" marT="7620" marB="0" anchor="b"/>
                </a:tc>
                <a:extLst>
                  <a:ext uri="{0D108BD9-81ED-4DB2-BD59-A6C34878D82A}">
                    <a16:rowId xmlns:a16="http://schemas.microsoft.com/office/drawing/2014/main" val="3035690331"/>
                  </a:ext>
                </a:extLst>
              </a:tr>
            </a:tbl>
          </a:graphicData>
        </a:graphic>
      </p:graphicFrame>
      <p:pic>
        <p:nvPicPr>
          <p:cNvPr id="4" name="Grafik 3">
            <a:extLst>
              <a:ext uri="{FF2B5EF4-FFF2-40B4-BE49-F238E27FC236}">
                <a16:creationId xmlns:a16="http://schemas.microsoft.com/office/drawing/2014/main" id="{0CD3A4EC-6054-4FC7-B0B9-E1901525DD23}"/>
              </a:ext>
            </a:extLst>
          </p:cNvPr>
          <p:cNvPicPr>
            <a:picLocks noChangeAspect="1"/>
          </p:cNvPicPr>
          <p:nvPr/>
        </p:nvPicPr>
        <p:blipFill>
          <a:blip r:embed="rId2"/>
          <a:stretch>
            <a:fillRect/>
          </a:stretch>
        </p:blipFill>
        <p:spPr>
          <a:xfrm>
            <a:off x="5382260" y="225858"/>
            <a:ext cx="6347865" cy="3920741"/>
          </a:xfrm>
          <a:prstGeom prst="rect">
            <a:avLst/>
          </a:prstGeom>
        </p:spPr>
      </p:pic>
    </p:spTree>
    <p:extLst>
      <p:ext uri="{BB962C8B-B14F-4D97-AF65-F5344CB8AC3E}">
        <p14:creationId xmlns:p14="http://schemas.microsoft.com/office/powerpoint/2010/main" val="535368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646EEF-393D-4881-B2B6-01D0EBBB3866}"/>
              </a:ext>
            </a:extLst>
          </p:cNvPr>
          <p:cNvSpPr>
            <a:spLocks noGrp="1"/>
          </p:cNvSpPr>
          <p:nvPr>
            <p:ph type="ctrTitle"/>
          </p:nvPr>
        </p:nvSpPr>
        <p:spPr>
          <a:xfrm>
            <a:off x="677038" y="1652441"/>
            <a:ext cx="6040988" cy="501697"/>
          </a:xfrm>
        </p:spPr>
        <p:txBody>
          <a:bodyPr/>
          <a:lstStyle/>
          <a:p>
            <a:r>
              <a:rPr lang="en-US" dirty="0"/>
              <a:t>Scenario 6 Private Insurance</a:t>
            </a:r>
            <a:br>
              <a:rPr lang="en-US" dirty="0"/>
            </a:br>
            <a:r>
              <a:rPr lang="en-US" dirty="0"/>
              <a:t>(Ideal Case)</a:t>
            </a:r>
          </a:p>
        </p:txBody>
      </p:sp>
      <p:sp>
        <p:nvSpPr>
          <p:cNvPr id="5" name="Textplatzhalter 4">
            <a:extLst>
              <a:ext uri="{FF2B5EF4-FFF2-40B4-BE49-F238E27FC236}">
                <a16:creationId xmlns:a16="http://schemas.microsoft.com/office/drawing/2014/main" id="{26B0DAD1-0A2A-4A27-B628-27E7D4CF9BF3}"/>
              </a:ext>
            </a:extLst>
          </p:cNvPr>
          <p:cNvSpPr>
            <a:spLocks noGrp="1"/>
          </p:cNvSpPr>
          <p:nvPr>
            <p:ph type="body" sz="quarter" idx="13"/>
          </p:nvPr>
        </p:nvSpPr>
        <p:spPr/>
        <p:txBody>
          <a:bodyPr/>
          <a:lstStyle/>
          <a:p>
            <a:endParaRPr lang="en-GB" dirty="0"/>
          </a:p>
        </p:txBody>
      </p:sp>
      <p:sp>
        <p:nvSpPr>
          <p:cNvPr id="6" name="Foliennummernplatzhalter 5">
            <a:extLst>
              <a:ext uri="{FF2B5EF4-FFF2-40B4-BE49-F238E27FC236}">
                <a16:creationId xmlns:a16="http://schemas.microsoft.com/office/drawing/2014/main" id="{84DE30F2-43E1-4C77-8CFD-549AEDB3E238}"/>
              </a:ext>
            </a:extLst>
          </p:cNvPr>
          <p:cNvSpPr>
            <a:spLocks noGrp="1"/>
          </p:cNvSpPr>
          <p:nvPr>
            <p:ph type="sldNum" sz="quarter" idx="14"/>
          </p:nvPr>
        </p:nvSpPr>
        <p:spPr/>
        <p:txBody>
          <a:bodyPr/>
          <a:lstStyle/>
          <a:p>
            <a:fld id="{31DCDF99-C51C-1942-BF03-BD4977E532D8}" type="slidenum">
              <a:rPr lang="ro-RO" smtClean="0"/>
              <a:pPr/>
              <a:t>35</a:t>
            </a:fld>
            <a:endParaRPr lang="ro-RO" dirty="0"/>
          </a:p>
        </p:txBody>
      </p:sp>
      <p:sp>
        <p:nvSpPr>
          <p:cNvPr id="7" name="Textplatzhalter 6">
            <a:extLst>
              <a:ext uri="{FF2B5EF4-FFF2-40B4-BE49-F238E27FC236}">
                <a16:creationId xmlns:a16="http://schemas.microsoft.com/office/drawing/2014/main" id="{C7A7311C-473A-4DE2-B71C-82E2DB52DD2F}"/>
              </a:ext>
            </a:extLst>
          </p:cNvPr>
          <p:cNvSpPr>
            <a:spLocks noGrp="1"/>
          </p:cNvSpPr>
          <p:nvPr>
            <p:ph type="body" sz="quarter" idx="16"/>
          </p:nvPr>
        </p:nvSpPr>
        <p:spPr>
          <a:xfrm>
            <a:off x="677038" y="2493000"/>
            <a:ext cx="4472251" cy="2014662"/>
          </a:xfrm>
        </p:spPr>
        <p:txBody>
          <a:bodyPr/>
          <a:lstStyle/>
          <a:p>
            <a:r>
              <a:rPr lang="en-GB" dirty="0"/>
              <a:t>Project Construction – 3,5 Years 	</a:t>
            </a:r>
          </a:p>
          <a:p>
            <a:r>
              <a:rPr lang="en-GB" dirty="0"/>
              <a:t>Insurance Premium – 5 % </a:t>
            </a:r>
          </a:p>
          <a:p>
            <a:r>
              <a:rPr lang="en-GB" dirty="0"/>
              <a:t>Insured Amount – 40 Mil. €</a:t>
            </a:r>
          </a:p>
          <a:p>
            <a:r>
              <a:rPr lang="en-GB" dirty="0"/>
              <a:t>Risk Occurrence -  0 % of the Investment Cost</a:t>
            </a:r>
          </a:p>
          <a:p>
            <a:r>
              <a:rPr lang="en-GB" dirty="0"/>
              <a:t>Weighted Average Cost of Capital  – 5,6 %</a:t>
            </a:r>
          </a:p>
          <a:p>
            <a:r>
              <a:rPr lang="en-GB" dirty="0"/>
              <a:t>Grant for well cost – N/A</a:t>
            </a:r>
            <a:br>
              <a:rPr lang="en-GB" dirty="0"/>
            </a:br>
            <a:br>
              <a:rPr lang="en-GB" dirty="0"/>
            </a:br>
            <a:br>
              <a:rPr lang="en-GB" dirty="0"/>
            </a:br>
            <a:endParaRPr lang="en-GB" dirty="0"/>
          </a:p>
          <a:p>
            <a:endParaRPr lang="en-GB" dirty="0"/>
          </a:p>
        </p:txBody>
      </p:sp>
      <p:graphicFrame>
        <p:nvGraphicFramePr>
          <p:cNvPr id="14" name="Tabelle 14">
            <a:extLst>
              <a:ext uri="{FF2B5EF4-FFF2-40B4-BE49-F238E27FC236}">
                <a16:creationId xmlns:a16="http://schemas.microsoft.com/office/drawing/2014/main" id="{96413EDC-576C-4785-888D-D801FF06344B}"/>
              </a:ext>
            </a:extLst>
          </p:cNvPr>
          <p:cNvGraphicFramePr>
            <a:graphicFrameLocks noGrp="1"/>
          </p:cNvGraphicFramePr>
          <p:nvPr>
            <p:extLst>
              <p:ext uri="{D42A27DB-BD31-4B8C-83A1-F6EECF244321}">
                <p14:modId xmlns:p14="http://schemas.microsoft.com/office/powerpoint/2010/main" val="2539580028"/>
              </p:ext>
            </p:extLst>
          </p:nvPr>
        </p:nvGraphicFramePr>
        <p:xfrm>
          <a:off x="5382260" y="4244997"/>
          <a:ext cx="6347866" cy="1579812"/>
        </p:xfrm>
        <a:graphic>
          <a:graphicData uri="http://schemas.openxmlformats.org/drawingml/2006/table">
            <a:tbl>
              <a:tblPr firstRow="1" bandRow="1">
                <a:tableStyleId>{9D7B26C5-4107-4FEC-AEDC-1716B250A1EF}</a:tableStyleId>
              </a:tblPr>
              <a:tblGrid>
                <a:gridCol w="3173933">
                  <a:extLst>
                    <a:ext uri="{9D8B030D-6E8A-4147-A177-3AD203B41FA5}">
                      <a16:colId xmlns:a16="http://schemas.microsoft.com/office/drawing/2014/main" val="3772078764"/>
                    </a:ext>
                  </a:extLst>
                </a:gridCol>
                <a:gridCol w="3173933">
                  <a:extLst>
                    <a:ext uri="{9D8B030D-6E8A-4147-A177-3AD203B41FA5}">
                      <a16:colId xmlns:a16="http://schemas.microsoft.com/office/drawing/2014/main" val="3425714527"/>
                    </a:ext>
                  </a:extLst>
                </a:gridCol>
              </a:tblGrid>
              <a:tr h="296523">
                <a:tc gridSpan="2">
                  <a:txBody>
                    <a:bodyPr/>
                    <a:lstStyle/>
                    <a:p>
                      <a:r>
                        <a:rPr lang="de-DE" sz="1500" dirty="0"/>
                        <a:t>Outcome</a:t>
                      </a:r>
                      <a:endParaRPr lang="en-GB" sz="1500" dirty="0">
                        <a:solidFill>
                          <a:schemeClr val="bg1"/>
                        </a:solidFill>
                      </a:endParaRPr>
                    </a:p>
                  </a:txBody>
                  <a:tcPr marL="76619" marR="76619" marT="38310" marB="38310"/>
                </a:tc>
                <a:tc hMerge="1">
                  <a:txBody>
                    <a:bodyPr/>
                    <a:lstStyle/>
                    <a:p>
                      <a:endParaRPr lang="en-GB" dirty="0">
                        <a:solidFill>
                          <a:schemeClr val="bg1"/>
                        </a:solidFill>
                      </a:endParaRPr>
                    </a:p>
                  </a:txBody>
                  <a:tcPr>
                    <a:solidFill>
                      <a:srgbClr val="5BC5CF"/>
                    </a:solidFill>
                  </a:tcPr>
                </a:tc>
                <a:extLst>
                  <a:ext uri="{0D108BD9-81ED-4DB2-BD59-A6C34878D82A}">
                    <a16:rowId xmlns:a16="http://schemas.microsoft.com/office/drawing/2014/main" val="1368640537"/>
                  </a:ext>
                </a:extLst>
              </a:tr>
              <a:tr h="212432">
                <a:tc>
                  <a:txBody>
                    <a:bodyPr/>
                    <a:lstStyle/>
                    <a:p>
                      <a:pPr algn="l" fontAlgn="b"/>
                      <a:r>
                        <a:rPr lang="en-GB" sz="1200" kern="1200" baseline="0" dirty="0"/>
                        <a:t>NPV without risk occurrence</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89.890.088</a:t>
                      </a:r>
                    </a:p>
                  </a:txBody>
                  <a:tcPr marL="7620" marR="7620" marT="7620" marB="0" anchor="b"/>
                </a:tc>
                <a:extLst>
                  <a:ext uri="{0D108BD9-81ED-4DB2-BD59-A6C34878D82A}">
                    <a16:rowId xmlns:a16="http://schemas.microsoft.com/office/drawing/2014/main" val="1441963658"/>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7,2%</a:t>
                      </a:r>
                    </a:p>
                  </a:txBody>
                  <a:tcPr marL="7620" marR="7620" marT="7620" marB="0" anchor="b"/>
                </a:tc>
                <a:extLst>
                  <a:ext uri="{0D108BD9-81ED-4DB2-BD59-A6C34878D82A}">
                    <a16:rowId xmlns:a16="http://schemas.microsoft.com/office/drawing/2014/main" val="3921486226"/>
                  </a:ext>
                </a:extLst>
              </a:tr>
              <a:tr h="212432">
                <a:tc>
                  <a:txBody>
                    <a:bodyPr/>
                    <a:lstStyle/>
                    <a:p>
                      <a:pPr algn="l" fontAlgn="b"/>
                      <a:r>
                        <a:rPr lang="en-GB" sz="1200" kern="1200" baseline="0" dirty="0"/>
                        <a:t>NPV with risk occurred</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89.890.088</a:t>
                      </a:r>
                    </a:p>
                  </a:txBody>
                  <a:tcPr marL="7620" marR="7620" marT="7620" marB="0" anchor="b"/>
                </a:tc>
                <a:extLst>
                  <a:ext uri="{0D108BD9-81ED-4DB2-BD59-A6C34878D82A}">
                    <a16:rowId xmlns:a16="http://schemas.microsoft.com/office/drawing/2014/main" val="959572997"/>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7,2%</a:t>
                      </a:r>
                    </a:p>
                  </a:txBody>
                  <a:tcPr marL="7620" marR="7620" marT="7620" marB="0" anchor="b"/>
                </a:tc>
                <a:extLst>
                  <a:ext uri="{0D108BD9-81ED-4DB2-BD59-A6C34878D82A}">
                    <a16:rowId xmlns:a16="http://schemas.microsoft.com/office/drawing/2014/main" val="283650617"/>
                  </a:ext>
                </a:extLst>
              </a:tr>
              <a:tr h="212432">
                <a:tc>
                  <a:txBody>
                    <a:bodyPr/>
                    <a:lstStyle/>
                    <a:p>
                      <a:pPr algn="l" fontAlgn="b"/>
                      <a:r>
                        <a:rPr lang="en-GB" sz="1200" kern="1200" baseline="0" dirty="0"/>
                        <a:t>NPV with risk occurred without RMS</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89.890.088</a:t>
                      </a:r>
                    </a:p>
                  </a:txBody>
                  <a:tcPr marL="7620" marR="7620" marT="7620" marB="0" anchor="b"/>
                </a:tc>
                <a:extLst>
                  <a:ext uri="{0D108BD9-81ED-4DB2-BD59-A6C34878D82A}">
                    <a16:rowId xmlns:a16="http://schemas.microsoft.com/office/drawing/2014/main" val="4079155596"/>
                  </a:ext>
                </a:extLst>
              </a:tr>
              <a:tr h="212432">
                <a:tc>
                  <a:txBody>
                    <a:bodyPr/>
                    <a:lstStyle/>
                    <a:p>
                      <a:pPr algn="l" fontAlgn="b"/>
                      <a:r>
                        <a:rPr lang="en-GB" sz="1200" kern="1200" baseline="0" dirty="0"/>
                        <a:t>IRR</a:t>
                      </a:r>
                      <a:endParaRPr lang="en-GB" sz="1200" kern="1200" baseline="0" dirty="0">
                        <a:solidFill>
                          <a:schemeClr val="bg1"/>
                        </a:solidFill>
                        <a:latin typeface="+mn-lt"/>
                        <a:ea typeface="+mn-ea"/>
                        <a:cs typeface="+mn-cs"/>
                      </a:endParaRPr>
                    </a:p>
                  </a:txBody>
                  <a:tcPr marL="6385" marR="6385" marT="6385" marB="0" anchor="b"/>
                </a:tc>
                <a:tc>
                  <a:txBody>
                    <a:bodyPr/>
                    <a:lstStyle/>
                    <a:p>
                      <a:pPr marL="0" algn="l" defTabSz="914400" rtl="0" eaLnBrk="1" fontAlgn="b" latinLnBrk="0" hangingPunct="1"/>
                      <a:r>
                        <a:rPr lang="en-GB" sz="1200" kern="1200" baseline="0" dirty="0">
                          <a:solidFill>
                            <a:schemeClr val="tx1"/>
                          </a:solidFill>
                          <a:latin typeface="+mn-lt"/>
                          <a:ea typeface="+mn-ea"/>
                          <a:cs typeface="+mn-cs"/>
                        </a:rPr>
                        <a:t>7,2%</a:t>
                      </a:r>
                    </a:p>
                  </a:txBody>
                  <a:tcPr marL="7620" marR="7620" marT="7620" marB="0" anchor="b"/>
                </a:tc>
                <a:extLst>
                  <a:ext uri="{0D108BD9-81ED-4DB2-BD59-A6C34878D82A}">
                    <a16:rowId xmlns:a16="http://schemas.microsoft.com/office/drawing/2014/main" val="3035690331"/>
                  </a:ext>
                </a:extLst>
              </a:tr>
            </a:tbl>
          </a:graphicData>
        </a:graphic>
      </p:graphicFrame>
      <p:pic>
        <p:nvPicPr>
          <p:cNvPr id="2" name="Grafik 1">
            <a:extLst>
              <a:ext uri="{FF2B5EF4-FFF2-40B4-BE49-F238E27FC236}">
                <a16:creationId xmlns:a16="http://schemas.microsoft.com/office/drawing/2014/main" id="{124CD444-D2E5-4778-A3FE-E17EBDDA2F40}"/>
              </a:ext>
            </a:extLst>
          </p:cNvPr>
          <p:cNvPicPr>
            <a:picLocks noChangeAspect="1"/>
          </p:cNvPicPr>
          <p:nvPr/>
        </p:nvPicPr>
        <p:blipFill>
          <a:blip r:embed="rId2"/>
          <a:stretch>
            <a:fillRect/>
          </a:stretch>
        </p:blipFill>
        <p:spPr>
          <a:xfrm>
            <a:off x="5382260" y="236816"/>
            <a:ext cx="6347866" cy="3834643"/>
          </a:xfrm>
          <a:prstGeom prst="rect">
            <a:avLst/>
          </a:prstGeom>
        </p:spPr>
      </p:pic>
    </p:spTree>
    <p:extLst>
      <p:ext uri="{BB962C8B-B14F-4D97-AF65-F5344CB8AC3E}">
        <p14:creationId xmlns:p14="http://schemas.microsoft.com/office/powerpoint/2010/main" val="139587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8426646" y="1779963"/>
            <a:ext cx="3256020" cy="3970318"/>
          </a:xfrm>
          <a:prstGeom prst="rect">
            <a:avLst/>
          </a:prstGeom>
          <a:noFill/>
        </p:spPr>
        <p:txBody>
          <a:bodyPr wrap="none" rtlCol="0">
            <a:spAutoFit/>
          </a:bodyPr>
          <a:lstStyle/>
          <a:p>
            <a:r>
              <a:rPr lang="en-GB" b="1" dirty="0">
                <a:solidFill>
                  <a:srgbClr val="5BC5CF"/>
                </a:solidFill>
              </a:rPr>
              <a:t>Risk Mitigation Schemes</a:t>
            </a:r>
            <a:br>
              <a:rPr lang="en-GB" b="1" dirty="0">
                <a:solidFill>
                  <a:srgbClr val="5BC5CF"/>
                </a:solidFill>
              </a:rPr>
            </a:br>
            <a:endParaRPr lang="en-GB" b="1" dirty="0">
              <a:solidFill>
                <a:srgbClr val="5BC5CF"/>
              </a:solidFill>
            </a:endParaRPr>
          </a:p>
          <a:p>
            <a:pPr marL="400050" indent="-400050">
              <a:buFont typeface="+mj-lt"/>
              <a:buAutoNum type="romanUcPeriod"/>
            </a:pPr>
            <a:r>
              <a:rPr lang="en-GB" dirty="0">
                <a:solidFill>
                  <a:srgbClr val="5BC5CF"/>
                </a:solidFill>
              </a:rPr>
              <a:t>Grants</a:t>
            </a:r>
            <a:br>
              <a:rPr lang="en-GB" dirty="0">
                <a:solidFill>
                  <a:srgbClr val="5BC5CF"/>
                </a:solidFill>
              </a:rPr>
            </a:br>
            <a:endParaRPr lang="en-GB" dirty="0">
              <a:solidFill>
                <a:srgbClr val="5BC5CF"/>
              </a:solidFill>
            </a:endParaRPr>
          </a:p>
          <a:p>
            <a:pPr marL="400050" indent="-400050">
              <a:buFont typeface="+mj-lt"/>
              <a:buAutoNum type="romanUcPeriod"/>
            </a:pPr>
            <a:r>
              <a:rPr lang="en-GB" dirty="0">
                <a:solidFill>
                  <a:srgbClr val="5BC5CF"/>
                </a:solidFill>
              </a:rPr>
              <a:t>Repayable grants</a:t>
            </a:r>
            <a:br>
              <a:rPr lang="en-GB" dirty="0">
                <a:solidFill>
                  <a:srgbClr val="5BC5CF"/>
                </a:solidFill>
              </a:rPr>
            </a:br>
            <a:endParaRPr lang="en-GB" dirty="0">
              <a:solidFill>
                <a:srgbClr val="5BC5CF"/>
              </a:solidFill>
            </a:endParaRPr>
          </a:p>
          <a:p>
            <a:pPr marL="400050" indent="-400050">
              <a:buFont typeface="+mj-lt"/>
              <a:buAutoNum type="romanUcPeriod"/>
            </a:pPr>
            <a:r>
              <a:rPr lang="en-GB" dirty="0">
                <a:solidFill>
                  <a:srgbClr val="5BC5CF"/>
                </a:solidFill>
              </a:rPr>
              <a:t>Convertible grants</a:t>
            </a:r>
            <a:br>
              <a:rPr lang="en-GB" dirty="0">
                <a:solidFill>
                  <a:srgbClr val="5BC5CF"/>
                </a:solidFill>
              </a:rPr>
            </a:br>
            <a:endParaRPr lang="en-GB" dirty="0">
              <a:solidFill>
                <a:srgbClr val="5BC5CF"/>
              </a:solidFill>
            </a:endParaRPr>
          </a:p>
          <a:p>
            <a:pPr marL="400050" indent="-400050">
              <a:buFont typeface="+mj-lt"/>
              <a:buAutoNum type="romanUcPeriod"/>
            </a:pPr>
            <a:r>
              <a:rPr lang="en-GB" dirty="0">
                <a:solidFill>
                  <a:srgbClr val="5BC5CF"/>
                </a:solidFill>
              </a:rPr>
              <a:t>Public insurance scheme</a:t>
            </a:r>
          </a:p>
          <a:p>
            <a:pPr marL="400050" indent="-400050">
              <a:buFont typeface="+mj-lt"/>
              <a:buAutoNum type="romanUcPeriod"/>
            </a:pPr>
            <a:endParaRPr lang="en-GB" dirty="0">
              <a:solidFill>
                <a:srgbClr val="5BC5CF"/>
              </a:solidFill>
            </a:endParaRPr>
          </a:p>
          <a:p>
            <a:pPr marL="400050" indent="-400050">
              <a:buFont typeface="+mj-lt"/>
              <a:buAutoNum type="romanUcPeriod"/>
            </a:pPr>
            <a:r>
              <a:rPr lang="en-GB" dirty="0">
                <a:solidFill>
                  <a:srgbClr val="5BC5CF"/>
                </a:solidFill>
              </a:rPr>
              <a:t>Public-Private Partnership</a:t>
            </a:r>
          </a:p>
          <a:p>
            <a:pPr marL="400050" indent="-400050">
              <a:buFont typeface="+mj-lt"/>
              <a:buAutoNum type="romanUcPeriod"/>
            </a:pPr>
            <a:endParaRPr lang="en-GB" dirty="0">
              <a:solidFill>
                <a:srgbClr val="5BC5CF"/>
              </a:solidFill>
            </a:endParaRPr>
          </a:p>
          <a:p>
            <a:pPr marL="400050" indent="-400050">
              <a:buFont typeface="+mj-lt"/>
              <a:buAutoNum type="romanUcPeriod"/>
            </a:pPr>
            <a:r>
              <a:rPr lang="en-GB" dirty="0">
                <a:solidFill>
                  <a:srgbClr val="5BC5CF"/>
                </a:solidFill>
              </a:rPr>
              <a:t>Private risk Insurance</a:t>
            </a:r>
          </a:p>
          <a:p>
            <a:endParaRPr lang="de-DE" dirty="0">
              <a:solidFill>
                <a:srgbClr val="5BC5CF"/>
              </a:solidFill>
            </a:endParaRPr>
          </a:p>
        </p:txBody>
      </p:sp>
      <p:sp>
        <p:nvSpPr>
          <p:cNvPr id="4" name="Textplatzhalter 3">
            <a:extLst>
              <a:ext uri="{FF2B5EF4-FFF2-40B4-BE49-F238E27FC236}">
                <a16:creationId xmlns:a16="http://schemas.microsoft.com/office/drawing/2014/main" id="{D8EA758A-57EB-4B56-83AA-C226EE62B48E}"/>
              </a:ext>
            </a:extLst>
          </p:cNvPr>
          <p:cNvSpPr>
            <a:spLocks noGrp="1"/>
          </p:cNvSpPr>
          <p:nvPr>
            <p:ph type="body" sz="quarter" idx="14"/>
          </p:nvPr>
        </p:nvSpPr>
        <p:spPr/>
        <p:txBody>
          <a:bodyPr/>
          <a:lstStyle/>
          <a:p>
            <a:endParaRPr lang="en-GB"/>
          </a:p>
        </p:txBody>
      </p:sp>
      <p:cxnSp>
        <p:nvCxnSpPr>
          <p:cNvPr id="8" name="Gerade Verbindung mit Pfeil 7">
            <a:extLst>
              <a:ext uri="{FF2B5EF4-FFF2-40B4-BE49-F238E27FC236}">
                <a16:creationId xmlns:a16="http://schemas.microsoft.com/office/drawing/2014/main" id="{F0019894-295B-4FA3-AF13-E977EE434520}"/>
              </a:ext>
            </a:extLst>
          </p:cNvPr>
          <p:cNvCxnSpPr>
            <a:cxnSpLocks/>
          </p:cNvCxnSpPr>
          <p:nvPr/>
        </p:nvCxnSpPr>
        <p:spPr>
          <a:xfrm flipV="1">
            <a:off x="995423" y="1805646"/>
            <a:ext cx="0" cy="4004842"/>
          </a:xfrm>
          <a:prstGeom prst="straightConnector1">
            <a:avLst/>
          </a:prstGeom>
          <a:ln w="19050">
            <a:solidFill>
              <a:srgbClr val="5BC5CF"/>
            </a:solidFill>
            <a:tailEnd type="triangle"/>
          </a:ln>
        </p:spPr>
        <p:style>
          <a:lnRef idx="2">
            <a:schemeClr val="accent1"/>
          </a:lnRef>
          <a:fillRef idx="0">
            <a:schemeClr val="accent1"/>
          </a:fillRef>
          <a:effectRef idx="1">
            <a:schemeClr val="accent1"/>
          </a:effectRef>
          <a:fontRef idx="minor">
            <a:schemeClr val="tx1"/>
          </a:fontRef>
        </p:style>
      </p:cxnSp>
      <p:cxnSp>
        <p:nvCxnSpPr>
          <p:cNvPr id="10" name="Gerade Verbindung mit Pfeil 9">
            <a:extLst>
              <a:ext uri="{FF2B5EF4-FFF2-40B4-BE49-F238E27FC236}">
                <a16:creationId xmlns:a16="http://schemas.microsoft.com/office/drawing/2014/main" id="{CAA2E425-06EB-4F36-A2B0-0486040D278A}"/>
              </a:ext>
            </a:extLst>
          </p:cNvPr>
          <p:cNvCxnSpPr>
            <a:cxnSpLocks/>
          </p:cNvCxnSpPr>
          <p:nvPr/>
        </p:nvCxnSpPr>
        <p:spPr>
          <a:xfrm>
            <a:off x="995424" y="5810488"/>
            <a:ext cx="6956387" cy="1"/>
          </a:xfrm>
          <a:prstGeom prst="straightConnector1">
            <a:avLst/>
          </a:prstGeom>
          <a:ln w="19050">
            <a:solidFill>
              <a:srgbClr val="5BC5CF"/>
            </a:solidFill>
            <a:tailEnd type="triangle"/>
          </a:ln>
        </p:spPr>
        <p:style>
          <a:lnRef idx="2">
            <a:schemeClr val="accent1"/>
          </a:lnRef>
          <a:fillRef idx="0">
            <a:schemeClr val="accent1"/>
          </a:fillRef>
          <a:effectRef idx="1">
            <a:schemeClr val="accent1"/>
          </a:effectRef>
          <a:fontRef idx="minor">
            <a:schemeClr val="tx1"/>
          </a:fontRef>
        </p:style>
      </p:cxnSp>
      <p:sp>
        <p:nvSpPr>
          <p:cNvPr id="12" name="Ellipse 11">
            <a:extLst>
              <a:ext uri="{FF2B5EF4-FFF2-40B4-BE49-F238E27FC236}">
                <a16:creationId xmlns:a16="http://schemas.microsoft.com/office/drawing/2014/main" id="{1B288F5B-D69E-478E-B153-C142388AFC99}"/>
              </a:ext>
            </a:extLst>
          </p:cNvPr>
          <p:cNvSpPr/>
          <p:nvPr/>
        </p:nvSpPr>
        <p:spPr>
          <a:xfrm>
            <a:off x="1797056" y="2414628"/>
            <a:ext cx="493189" cy="493189"/>
          </a:xfrm>
          <a:prstGeom prst="ellipse">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a:t>
            </a:r>
            <a:endParaRPr lang="en-GB" sz="1200" dirty="0"/>
          </a:p>
        </p:txBody>
      </p:sp>
      <p:sp>
        <p:nvSpPr>
          <p:cNvPr id="14" name="Ellipse 13">
            <a:extLst>
              <a:ext uri="{FF2B5EF4-FFF2-40B4-BE49-F238E27FC236}">
                <a16:creationId xmlns:a16="http://schemas.microsoft.com/office/drawing/2014/main" id="{F792ED70-2C4D-4225-9720-8EA034F3F517}"/>
              </a:ext>
            </a:extLst>
          </p:cNvPr>
          <p:cNvSpPr/>
          <p:nvPr/>
        </p:nvSpPr>
        <p:spPr>
          <a:xfrm>
            <a:off x="2175136" y="4016809"/>
            <a:ext cx="493189" cy="493189"/>
          </a:xfrm>
          <a:prstGeom prst="ellipse">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II</a:t>
            </a:r>
            <a:endParaRPr lang="en-GB" sz="1200" dirty="0"/>
          </a:p>
        </p:txBody>
      </p:sp>
      <p:sp>
        <p:nvSpPr>
          <p:cNvPr id="15" name="Ellipse 14">
            <a:extLst>
              <a:ext uri="{FF2B5EF4-FFF2-40B4-BE49-F238E27FC236}">
                <a16:creationId xmlns:a16="http://schemas.microsoft.com/office/drawing/2014/main" id="{D3271FF9-E942-43DD-B29A-531DB4896B8A}"/>
              </a:ext>
            </a:extLst>
          </p:cNvPr>
          <p:cNvSpPr/>
          <p:nvPr/>
        </p:nvSpPr>
        <p:spPr>
          <a:xfrm>
            <a:off x="2957716" y="3182405"/>
            <a:ext cx="493189" cy="493189"/>
          </a:xfrm>
          <a:prstGeom prst="ellipse">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III</a:t>
            </a:r>
            <a:endParaRPr lang="en-GB" sz="1200" dirty="0"/>
          </a:p>
        </p:txBody>
      </p:sp>
      <p:sp>
        <p:nvSpPr>
          <p:cNvPr id="16" name="Ellipse 15">
            <a:extLst>
              <a:ext uri="{FF2B5EF4-FFF2-40B4-BE49-F238E27FC236}">
                <a16:creationId xmlns:a16="http://schemas.microsoft.com/office/drawing/2014/main" id="{C33E18DF-1FA9-4202-BB45-4F3FEB5BC7C0}"/>
              </a:ext>
            </a:extLst>
          </p:cNvPr>
          <p:cNvSpPr/>
          <p:nvPr/>
        </p:nvSpPr>
        <p:spPr>
          <a:xfrm>
            <a:off x="3843695" y="3657466"/>
            <a:ext cx="493189" cy="493189"/>
          </a:xfrm>
          <a:prstGeom prst="ellipse">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IV</a:t>
            </a:r>
            <a:endParaRPr lang="en-GB" sz="1200" dirty="0"/>
          </a:p>
        </p:txBody>
      </p:sp>
      <p:sp>
        <p:nvSpPr>
          <p:cNvPr id="17" name="Ellipse 16">
            <a:extLst>
              <a:ext uri="{FF2B5EF4-FFF2-40B4-BE49-F238E27FC236}">
                <a16:creationId xmlns:a16="http://schemas.microsoft.com/office/drawing/2014/main" id="{1E56C59D-A084-4C1B-B7F8-80C3B2C8CE08}"/>
              </a:ext>
            </a:extLst>
          </p:cNvPr>
          <p:cNvSpPr/>
          <p:nvPr/>
        </p:nvSpPr>
        <p:spPr>
          <a:xfrm>
            <a:off x="3706489" y="2972710"/>
            <a:ext cx="493189" cy="493189"/>
          </a:xfrm>
          <a:prstGeom prst="ellipse">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V</a:t>
            </a:r>
            <a:endParaRPr lang="en-GB" sz="1200" dirty="0"/>
          </a:p>
        </p:txBody>
      </p:sp>
      <p:sp>
        <p:nvSpPr>
          <p:cNvPr id="18" name="Ellipse 17">
            <a:extLst>
              <a:ext uri="{FF2B5EF4-FFF2-40B4-BE49-F238E27FC236}">
                <a16:creationId xmlns:a16="http://schemas.microsoft.com/office/drawing/2014/main" id="{91E9DEE5-9EAF-49FB-B298-EC4F75FE6ED6}"/>
              </a:ext>
            </a:extLst>
          </p:cNvPr>
          <p:cNvSpPr/>
          <p:nvPr/>
        </p:nvSpPr>
        <p:spPr>
          <a:xfrm>
            <a:off x="3215561" y="3765122"/>
            <a:ext cx="493189" cy="493189"/>
          </a:xfrm>
          <a:prstGeom prst="ellipse">
            <a:avLst/>
          </a:prstGeom>
          <a:solidFill>
            <a:srgbClr val="5BC5CF"/>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VI</a:t>
            </a:r>
            <a:endParaRPr lang="en-GB" sz="1200" dirty="0"/>
          </a:p>
        </p:txBody>
      </p:sp>
      <p:sp>
        <p:nvSpPr>
          <p:cNvPr id="21" name="Textfeld 20">
            <a:extLst>
              <a:ext uri="{FF2B5EF4-FFF2-40B4-BE49-F238E27FC236}">
                <a16:creationId xmlns:a16="http://schemas.microsoft.com/office/drawing/2014/main" id="{BEC9E532-1D91-4B5C-A1D0-51A7D02DC260}"/>
              </a:ext>
            </a:extLst>
          </p:cNvPr>
          <p:cNvSpPr txBox="1"/>
          <p:nvPr/>
        </p:nvSpPr>
        <p:spPr>
          <a:xfrm>
            <a:off x="6203537" y="6002056"/>
            <a:ext cx="1885090" cy="369332"/>
          </a:xfrm>
          <a:prstGeom prst="rect">
            <a:avLst/>
          </a:prstGeom>
          <a:noFill/>
        </p:spPr>
        <p:txBody>
          <a:bodyPr wrap="square" rtlCol="0">
            <a:spAutoFit/>
          </a:bodyPr>
          <a:lstStyle/>
          <a:p>
            <a:r>
              <a:rPr lang="en-US" dirty="0">
                <a:solidFill>
                  <a:srgbClr val="EBB86E"/>
                </a:solidFill>
              </a:rPr>
              <a:t>Market Maturity </a:t>
            </a:r>
          </a:p>
        </p:txBody>
      </p:sp>
      <p:sp>
        <p:nvSpPr>
          <p:cNvPr id="25" name="Textfeld 24">
            <a:extLst>
              <a:ext uri="{FF2B5EF4-FFF2-40B4-BE49-F238E27FC236}">
                <a16:creationId xmlns:a16="http://schemas.microsoft.com/office/drawing/2014/main" id="{AB894224-E3FF-4696-A252-C161E81828D0}"/>
              </a:ext>
            </a:extLst>
          </p:cNvPr>
          <p:cNvSpPr txBox="1"/>
          <p:nvPr/>
        </p:nvSpPr>
        <p:spPr>
          <a:xfrm rot="16200000">
            <a:off x="-221818" y="2229962"/>
            <a:ext cx="1858533" cy="369332"/>
          </a:xfrm>
          <a:prstGeom prst="rect">
            <a:avLst/>
          </a:prstGeom>
          <a:noFill/>
        </p:spPr>
        <p:txBody>
          <a:bodyPr wrap="square" rtlCol="0">
            <a:spAutoFit/>
          </a:bodyPr>
          <a:lstStyle/>
          <a:p>
            <a:r>
              <a:rPr lang="en-US" dirty="0">
                <a:solidFill>
                  <a:srgbClr val="EBB86E"/>
                </a:solidFill>
              </a:rPr>
              <a:t>Level of Risk</a:t>
            </a:r>
          </a:p>
        </p:txBody>
      </p:sp>
    </p:spTree>
    <p:extLst>
      <p:ext uri="{BB962C8B-B14F-4D97-AF65-F5344CB8AC3E}">
        <p14:creationId xmlns:p14="http://schemas.microsoft.com/office/powerpoint/2010/main" val="316850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88351-7FEC-4675-B667-B68ACB8F2B82}"/>
              </a:ext>
            </a:extLst>
          </p:cNvPr>
          <p:cNvSpPr>
            <a:spLocks noGrp="1"/>
          </p:cNvSpPr>
          <p:nvPr>
            <p:ph type="ctrTitle"/>
          </p:nvPr>
        </p:nvSpPr>
        <p:spPr/>
        <p:txBody>
          <a:bodyPr/>
          <a:lstStyle/>
          <a:p>
            <a:r>
              <a:rPr lang="de-DE" dirty="0"/>
              <a:t>Original Situation</a:t>
            </a:r>
            <a:endParaRPr lang="en-GB" dirty="0"/>
          </a:p>
        </p:txBody>
      </p:sp>
      <p:sp>
        <p:nvSpPr>
          <p:cNvPr id="3" name="Untertitel 2">
            <a:extLst>
              <a:ext uri="{FF2B5EF4-FFF2-40B4-BE49-F238E27FC236}">
                <a16:creationId xmlns:a16="http://schemas.microsoft.com/office/drawing/2014/main" id="{7BFCC724-0838-427B-B730-933686D0C244}"/>
              </a:ext>
            </a:extLst>
          </p:cNvPr>
          <p:cNvSpPr>
            <a:spLocks noGrp="1"/>
          </p:cNvSpPr>
          <p:nvPr>
            <p:ph type="subTitle" idx="1"/>
          </p:nvPr>
        </p:nvSpPr>
        <p:spPr/>
        <p:txBody>
          <a:bodyPr/>
          <a:lstStyle/>
          <a:p>
            <a:r>
              <a:rPr lang="de-DE" dirty="0"/>
              <a:t>Associated </a:t>
            </a:r>
            <a:r>
              <a:rPr lang="de-DE" dirty="0" err="1"/>
              <a:t>Conditions</a:t>
            </a:r>
            <a:endParaRPr lang="en-GB" dirty="0"/>
          </a:p>
        </p:txBody>
      </p:sp>
      <p:sp>
        <p:nvSpPr>
          <p:cNvPr id="4" name="Textplatzhalter 3">
            <a:extLst>
              <a:ext uri="{FF2B5EF4-FFF2-40B4-BE49-F238E27FC236}">
                <a16:creationId xmlns:a16="http://schemas.microsoft.com/office/drawing/2014/main" id="{94B65C0D-2D6A-4649-B9D8-D35AF9E4E6D8}"/>
              </a:ext>
            </a:extLst>
          </p:cNvPr>
          <p:cNvSpPr>
            <a:spLocks noGrp="1"/>
          </p:cNvSpPr>
          <p:nvPr>
            <p:ph type="body" sz="quarter" idx="13"/>
          </p:nvPr>
        </p:nvSpPr>
        <p:spPr/>
        <p:txBody>
          <a:bodyPr/>
          <a:lstStyle/>
          <a:p>
            <a:endParaRPr lang="en-GB"/>
          </a:p>
        </p:txBody>
      </p:sp>
      <p:sp>
        <p:nvSpPr>
          <p:cNvPr id="5" name="Foliennummernplatzhalter 4">
            <a:extLst>
              <a:ext uri="{FF2B5EF4-FFF2-40B4-BE49-F238E27FC236}">
                <a16:creationId xmlns:a16="http://schemas.microsoft.com/office/drawing/2014/main" id="{E8A45362-DA81-4F18-ADC7-DC52833ED6AF}"/>
              </a:ext>
            </a:extLst>
          </p:cNvPr>
          <p:cNvSpPr>
            <a:spLocks noGrp="1"/>
          </p:cNvSpPr>
          <p:nvPr>
            <p:ph type="sldNum" sz="quarter" idx="14"/>
          </p:nvPr>
        </p:nvSpPr>
        <p:spPr/>
        <p:txBody>
          <a:bodyPr/>
          <a:lstStyle/>
          <a:p>
            <a:fld id="{17CE31EA-825F-7848-8941-1BE262FCD642}" type="slidenum">
              <a:rPr lang="ro-RO" smtClean="0"/>
              <a:pPr/>
              <a:t>5</a:t>
            </a:fld>
            <a:endParaRPr lang="ro-RO" dirty="0"/>
          </a:p>
        </p:txBody>
      </p:sp>
      <p:sp>
        <p:nvSpPr>
          <p:cNvPr id="6" name="Textplatzhalter 5">
            <a:extLst>
              <a:ext uri="{FF2B5EF4-FFF2-40B4-BE49-F238E27FC236}">
                <a16:creationId xmlns:a16="http://schemas.microsoft.com/office/drawing/2014/main" id="{E8754AB5-B594-4A2D-8283-BB1A386EC830}"/>
              </a:ext>
            </a:extLst>
          </p:cNvPr>
          <p:cNvSpPr>
            <a:spLocks noGrp="1"/>
          </p:cNvSpPr>
          <p:nvPr>
            <p:ph type="body" sz="quarter" idx="15"/>
          </p:nvPr>
        </p:nvSpPr>
        <p:spPr/>
        <p:txBody>
          <a:bodyPr/>
          <a:lstStyle/>
          <a:p>
            <a:pPr marL="285750" indent="-285750">
              <a:buFont typeface="Arial" panose="020B0604020202020204" pitchFamily="34" charset="0"/>
              <a:buChar char="•"/>
            </a:pPr>
            <a:r>
              <a:rPr lang="en-US" sz="1800" dirty="0"/>
              <a:t>Inappropriate</a:t>
            </a:r>
            <a:r>
              <a:rPr lang="de-DE" sz="1800" dirty="0"/>
              <a:t> support </a:t>
            </a:r>
            <a:r>
              <a:rPr lang="de-DE" sz="1800" dirty="0" err="1"/>
              <a:t>mechanism</a:t>
            </a:r>
            <a:endParaRPr lang="de-DE" sz="1800" dirty="0"/>
          </a:p>
          <a:p>
            <a:pPr marL="285750" indent="-285750">
              <a:buFont typeface="Arial" panose="020B0604020202020204" pitchFamily="34" charset="0"/>
              <a:buChar char="•"/>
            </a:pPr>
            <a:r>
              <a:rPr lang="en-GB" sz="1800" dirty="0"/>
              <a:t>Inefficient fund management</a:t>
            </a:r>
          </a:p>
          <a:p>
            <a:pPr marL="285750" indent="-285750">
              <a:buFont typeface="Arial" panose="020B0604020202020204" pitchFamily="34" charset="0"/>
              <a:buChar char="•"/>
            </a:pPr>
            <a:r>
              <a:rPr lang="en-GB" sz="1800" dirty="0"/>
              <a:t>Ineffective risk mitigation</a:t>
            </a:r>
          </a:p>
          <a:p>
            <a:pPr marL="285750" indent="-285750">
              <a:buFont typeface="Arial" panose="020B0604020202020204" pitchFamily="34" charset="0"/>
              <a:buChar char="•"/>
            </a:pPr>
            <a:r>
              <a:rPr lang="en-GB" sz="1800" dirty="0"/>
              <a:t>Low to no progress of the market</a:t>
            </a:r>
          </a:p>
          <a:p>
            <a:pPr marL="285750" indent="-285750">
              <a:buFont typeface="Arial" panose="020B0604020202020204" pitchFamily="34" charset="0"/>
              <a:buChar char="•"/>
            </a:pPr>
            <a:r>
              <a:rPr lang="en-GB" sz="1800" dirty="0"/>
              <a:t>Generation of negative experience</a:t>
            </a: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45009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FC16A605-0E90-4118-AB58-2511305711B9}"/>
              </a:ext>
            </a:extLst>
          </p:cNvPr>
          <p:cNvSpPr>
            <a:spLocks noGrp="1"/>
          </p:cNvSpPr>
          <p:nvPr>
            <p:ph type="subTitle" idx="1"/>
          </p:nvPr>
        </p:nvSpPr>
        <p:spPr>
          <a:xfrm>
            <a:off x="896406" y="3182143"/>
            <a:ext cx="5481183" cy="493713"/>
          </a:xfrm>
        </p:spPr>
        <p:txBody>
          <a:bodyPr/>
          <a:lstStyle/>
          <a:p>
            <a:r>
              <a:rPr lang="de-DE" dirty="0"/>
              <a:t>II. Market </a:t>
            </a:r>
            <a:r>
              <a:rPr lang="de-DE" dirty="0" err="1"/>
              <a:t>Maturity</a:t>
            </a:r>
            <a:r>
              <a:rPr lang="de-DE" dirty="0"/>
              <a:t> and CRI Levels</a:t>
            </a:r>
            <a:endParaRPr lang="en-GB" dirty="0"/>
          </a:p>
        </p:txBody>
      </p:sp>
      <p:sp>
        <p:nvSpPr>
          <p:cNvPr id="3" name="Textplatzhalter 2">
            <a:extLst>
              <a:ext uri="{FF2B5EF4-FFF2-40B4-BE49-F238E27FC236}">
                <a16:creationId xmlns:a16="http://schemas.microsoft.com/office/drawing/2014/main" id="{A6E0AE3A-726D-443E-9FE0-CA2CAC5A75CE}"/>
              </a:ext>
            </a:extLst>
          </p:cNvPr>
          <p:cNvSpPr>
            <a:spLocks noGrp="1"/>
          </p:cNvSpPr>
          <p:nvPr>
            <p:ph type="body" sz="quarter" idx="13"/>
          </p:nvPr>
        </p:nvSpPr>
        <p:spPr/>
        <p:txBody>
          <a:bodyPr/>
          <a:lstStyle/>
          <a:p>
            <a:endParaRPr lang="en-GB"/>
          </a:p>
        </p:txBody>
      </p:sp>
      <p:sp>
        <p:nvSpPr>
          <p:cNvPr id="4" name="Foliennummernplatzhalter 3">
            <a:extLst>
              <a:ext uri="{FF2B5EF4-FFF2-40B4-BE49-F238E27FC236}">
                <a16:creationId xmlns:a16="http://schemas.microsoft.com/office/drawing/2014/main" id="{8B7DD3E0-808C-4620-917D-3B0F59ED05E4}"/>
              </a:ext>
            </a:extLst>
          </p:cNvPr>
          <p:cNvSpPr>
            <a:spLocks noGrp="1"/>
          </p:cNvSpPr>
          <p:nvPr>
            <p:ph type="sldNum" sz="quarter" idx="14"/>
          </p:nvPr>
        </p:nvSpPr>
        <p:spPr/>
        <p:txBody>
          <a:bodyPr/>
          <a:lstStyle/>
          <a:p>
            <a:fld id="{A91573B5-A752-A84A-A3B1-6E889130E097}" type="slidenum">
              <a:rPr lang="ro-RO" smtClean="0"/>
              <a:pPr/>
              <a:t>6</a:t>
            </a:fld>
            <a:endParaRPr lang="ro-RO" dirty="0"/>
          </a:p>
        </p:txBody>
      </p:sp>
    </p:spTree>
    <p:extLst>
      <p:ext uri="{BB962C8B-B14F-4D97-AF65-F5344CB8AC3E}">
        <p14:creationId xmlns:p14="http://schemas.microsoft.com/office/powerpoint/2010/main" val="98450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84507533-C0D5-4B88-ABFB-437624B4F1DF}"/>
              </a:ext>
            </a:extLst>
          </p:cNvPr>
          <p:cNvGrpSpPr/>
          <p:nvPr/>
        </p:nvGrpSpPr>
        <p:grpSpPr>
          <a:xfrm>
            <a:off x="2551497" y="356505"/>
            <a:ext cx="7089006" cy="5456207"/>
            <a:chOff x="2213811" y="834189"/>
            <a:chExt cx="6157495" cy="4739249"/>
          </a:xfrm>
        </p:grpSpPr>
        <p:pic>
          <p:nvPicPr>
            <p:cNvPr id="9" name="Picture 2">
              <a:extLst>
                <a:ext uri="{FF2B5EF4-FFF2-40B4-BE49-F238E27FC236}">
                  <a16:creationId xmlns:a16="http://schemas.microsoft.com/office/drawing/2014/main" id="{03071C5E-E14E-4120-A16E-F60352837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906" y="906188"/>
              <a:ext cx="59944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a:extLst>
                <a:ext uri="{FF2B5EF4-FFF2-40B4-BE49-F238E27FC236}">
                  <a16:creationId xmlns:a16="http://schemas.microsoft.com/office/drawing/2014/main" id="{373F8478-46A7-4647-8619-A4B9748C2CDA}"/>
                </a:ext>
              </a:extLst>
            </p:cNvPr>
            <p:cNvSpPr/>
            <p:nvPr/>
          </p:nvSpPr>
          <p:spPr>
            <a:xfrm>
              <a:off x="2213811" y="834189"/>
              <a:ext cx="1836821" cy="962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solidFill>
                    <a:prstClr val="white"/>
                  </a:solidFill>
                </a:ln>
                <a:solidFill>
                  <a:prstClr val="white"/>
                </a:solidFill>
                <a:effectLst/>
                <a:uLnTx/>
                <a:uFillTx/>
                <a:latin typeface="Arial" panose="020B0604020202020204"/>
                <a:ea typeface="+mn-ea"/>
                <a:cs typeface="+mn-cs"/>
              </a:endParaRPr>
            </a:p>
          </p:txBody>
        </p:sp>
      </p:grpSp>
      <p:sp>
        <p:nvSpPr>
          <p:cNvPr id="4" name="Textplatzhalter 3">
            <a:extLst>
              <a:ext uri="{FF2B5EF4-FFF2-40B4-BE49-F238E27FC236}">
                <a16:creationId xmlns:a16="http://schemas.microsoft.com/office/drawing/2014/main" id="{B398D434-0E44-4226-A640-FC5D99BC0048}"/>
              </a:ext>
            </a:extLst>
          </p:cNvPr>
          <p:cNvSpPr>
            <a:spLocks noGrp="1"/>
          </p:cNvSpPr>
          <p:nvPr>
            <p:ph type="body" sz="quarter" idx="13"/>
          </p:nvPr>
        </p:nvSpPr>
        <p:spPr/>
        <p:txBody>
          <a:bodyPr/>
          <a:lstStyle/>
          <a:p>
            <a:endParaRPr lang="en-GB"/>
          </a:p>
        </p:txBody>
      </p:sp>
      <p:sp>
        <p:nvSpPr>
          <p:cNvPr id="5" name="Foliennummernplatzhalter 4">
            <a:extLst>
              <a:ext uri="{FF2B5EF4-FFF2-40B4-BE49-F238E27FC236}">
                <a16:creationId xmlns:a16="http://schemas.microsoft.com/office/drawing/2014/main" id="{D87F33F3-93DE-405A-B552-608E0B95347F}"/>
              </a:ext>
            </a:extLst>
          </p:cNvPr>
          <p:cNvSpPr>
            <a:spLocks noGrp="1"/>
          </p:cNvSpPr>
          <p:nvPr>
            <p:ph type="sldNum" sz="quarter" idx="14"/>
          </p:nvPr>
        </p:nvSpPr>
        <p:spPr/>
        <p:txBody>
          <a:bodyPr/>
          <a:lstStyle/>
          <a:p>
            <a:fld id="{17CE31EA-825F-7848-8941-1BE262FCD642}" type="slidenum">
              <a:rPr lang="ro-RO" smtClean="0"/>
              <a:pPr/>
              <a:t>7</a:t>
            </a:fld>
            <a:endParaRPr lang="ro-RO" dirty="0"/>
          </a:p>
        </p:txBody>
      </p:sp>
      <p:sp>
        <p:nvSpPr>
          <p:cNvPr id="7" name="Textplatzhalter 6">
            <a:extLst>
              <a:ext uri="{FF2B5EF4-FFF2-40B4-BE49-F238E27FC236}">
                <a16:creationId xmlns:a16="http://schemas.microsoft.com/office/drawing/2014/main" id="{D7123C38-D6C5-4595-8CEC-499EF375030C}"/>
              </a:ext>
            </a:extLst>
          </p:cNvPr>
          <p:cNvSpPr txBox="1">
            <a:spLocks/>
          </p:cNvSpPr>
          <p:nvPr/>
        </p:nvSpPr>
        <p:spPr>
          <a:xfrm>
            <a:off x="2421731" y="6015270"/>
            <a:ext cx="5994400" cy="6033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00" dirty="0">
                <a:solidFill>
                  <a:srgbClr val="767171"/>
                </a:solidFill>
              </a:rPr>
              <a:t>Source ARENA (2014); Correspondence of TRL and CRI</a:t>
            </a:r>
          </a:p>
        </p:txBody>
      </p:sp>
    </p:spTree>
    <p:extLst>
      <p:ext uri="{BB962C8B-B14F-4D97-AF65-F5344CB8AC3E}">
        <p14:creationId xmlns:p14="http://schemas.microsoft.com/office/powerpoint/2010/main" val="277210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20623D-758C-4194-B05F-2AACA8344081}"/>
              </a:ext>
            </a:extLst>
          </p:cNvPr>
          <p:cNvSpPr>
            <a:spLocks noGrp="1"/>
          </p:cNvSpPr>
          <p:nvPr>
            <p:ph type="body" sz="quarter" idx="14"/>
          </p:nvPr>
        </p:nvSpPr>
        <p:spPr/>
        <p:txBody>
          <a:bodyPr/>
          <a:lstStyle/>
          <a:p>
            <a:endParaRPr lang="en-GB"/>
          </a:p>
        </p:txBody>
      </p:sp>
      <p:sp>
        <p:nvSpPr>
          <p:cNvPr id="5" name="Foliennummernplatzhalter 4">
            <a:extLst>
              <a:ext uri="{FF2B5EF4-FFF2-40B4-BE49-F238E27FC236}">
                <a16:creationId xmlns:a16="http://schemas.microsoft.com/office/drawing/2014/main" id="{75B6F141-75CB-41CD-9586-B3E35CC8C016}"/>
              </a:ext>
            </a:extLst>
          </p:cNvPr>
          <p:cNvSpPr>
            <a:spLocks noGrp="1"/>
          </p:cNvSpPr>
          <p:nvPr>
            <p:ph type="sldNum" sz="quarter" idx="16"/>
          </p:nvPr>
        </p:nvSpPr>
        <p:spPr/>
        <p:txBody>
          <a:bodyPr/>
          <a:lstStyle/>
          <a:p>
            <a:fld id="{17CE31EA-825F-7848-8941-1BE262FCD642}" type="slidenum">
              <a:rPr lang="ro-RO" smtClean="0"/>
              <a:pPr/>
              <a:t>8</a:t>
            </a:fld>
            <a:endParaRPr lang="ro-RO" dirty="0"/>
          </a:p>
        </p:txBody>
      </p:sp>
      <p:sp>
        <p:nvSpPr>
          <p:cNvPr id="7" name="Textplatzhalter 5">
            <a:extLst>
              <a:ext uri="{FF2B5EF4-FFF2-40B4-BE49-F238E27FC236}">
                <a16:creationId xmlns:a16="http://schemas.microsoft.com/office/drawing/2014/main" id="{03442E5C-708F-4375-B586-8B8331573343}"/>
              </a:ext>
            </a:extLst>
          </p:cNvPr>
          <p:cNvSpPr txBox="1">
            <a:spLocks/>
          </p:cNvSpPr>
          <p:nvPr/>
        </p:nvSpPr>
        <p:spPr>
          <a:xfrm>
            <a:off x="679462" y="1973580"/>
            <a:ext cx="10247313" cy="41419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600" b="1" dirty="0">
                <a:solidFill>
                  <a:srgbClr val="767171"/>
                </a:solidFill>
              </a:rPr>
              <a:t>Hypothetical commercial proposition </a:t>
            </a:r>
            <a:r>
              <a:rPr lang="en-GB" sz="1600" dirty="0">
                <a:solidFill>
                  <a:srgbClr val="767171"/>
                </a:solidFill>
              </a:rPr>
              <a:t>– Presumption of the possibility to utilize Geothermal Energy in the region. Presumptions are made purely on theoretical data or with knowledge of regional geology. No test are preformed to support the claims.</a:t>
            </a:r>
          </a:p>
          <a:p>
            <a:pPr marL="342900" indent="-342900">
              <a:buFont typeface="+mj-lt"/>
              <a:buAutoNum type="arabicPeriod"/>
            </a:pPr>
            <a:r>
              <a:rPr lang="en-GB" sz="1600" b="1" dirty="0">
                <a:solidFill>
                  <a:srgbClr val="767171"/>
                </a:solidFill>
              </a:rPr>
              <a:t>Commercial Trial </a:t>
            </a:r>
            <a:r>
              <a:rPr lang="en-GB" sz="1600" dirty="0">
                <a:solidFill>
                  <a:srgbClr val="767171"/>
                </a:solidFill>
              </a:rPr>
              <a:t>– Initiation of small scale pilot projects in order to test the theoretical presumption from level 1. Usually funded by governmental entities. Lead to development of commercial proposition based on the data from the trials.</a:t>
            </a:r>
          </a:p>
          <a:p>
            <a:pPr marL="342900" indent="-342900">
              <a:buFont typeface="+mj-lt"/>
              <a:buAutoNum type="arabicPeriod"/>
            </a:pPr>
            <a:r>
              <a:rPr lang="en-GB" sz="1600" b="1" dirty="0">
                <a:solidFill>
                  <a:srgbClr val="767171"/>
                </a:solidFill>
              </a:rPr>
              <a:t>Commercial Scale-up </a:t>
            </a:r>
            <a:r>
              <a:rPr lang="en-GB" sz="1600" dirty="0">
                <a:solidFill>
                  <a:srgbClr val="767171"/>
                </a:solidFill>
              </a:rPr>
              <a:t>– The publicly available data and support programs (loans and grants) enable involvement of the private companies and stakeholders into the starting up geothermal market.</a:t>
            </a:r>
          </a:p>
          <a:p>
            <a:pPr marL="342900" indent="-342900">
              <a:buFont typeface="+mj-lt"/>
              <a:buAutoNum type="arabicPeriod"/>
            </a:pPr>
            <a:r>
              <a:rPr lang="en-GB" sz="1600" b="1" dirty="0">
                <a:solidFill>
                  <a:srgbClr val="767171"/>
                </a:solidFill>
              </a:rPr>
              <a:t>Multiple commercial applications</a:t>
            </a:r>
            <a:r>
              <a:rPr lang="en-GB" sz="1600" dirty="0">
                <a:solidFill>
                  <a:srgbClr val="767171"/>
                </a:solidFill>
              </a:rPr>
              <a:t> – Presence of the geological and operational data proving technical performance and financial feasibility. Addressing regulatory challenges for smoothening and standardization of the licence acquisition processes. Despite rising interest from the private sector – public support is still needed.</a:t>
            </a:r>
          </a:p>
          <a:p>
            <a:pPr marL="342900" indent="-342900">
              <a:buFont typeface="+mj-lt"/>
              <a:buAutoNum type="arabicPeriod"/>
            </a:pPr>
            <a:r>
              <a:rPr lang="en-GB" sz="1600" b="1" dirty="0">
                <a:solidFill>
                  <a:srgbClr val="767171"/>
                </a:solidFill>
              </a:rPr>
              <a:t>Market competition driving widespread deployment</a:t>
            </a:r>
            <a:r>
              <a:rPr lang="en-GB" sz="1600" dirty="0">
                <a:solidFill>
                  <a:srgbClr val="767171"/>
                </a:solidFill>
              </a:rPr>
              <a:t> &amp; </a:t>
            </a:r>
            <a:r>
              <a:rPr lang="en-GB" sz="1600" b="1" dirty="0">
                <a:solidFill>
                  <a:srgbClr val="767171"/>
                </a:solidFill>
              </a:rPr>
              <a:t>6 Bankable grade asset class </a:t>
            </a:r>
            <a:r>
              <a:rPr lang="en-GB" sz="1600" dirty="0">
                <a:solidFill>
                  <a:srgbClr val="767171"/>
                </a:solidFill>
              </a:rPr>
              <a:t>–</a:t>
            </a:r>
            <a:br>
              <a:rPr lang="en-GB" sz="1600" dirty="0">
                <a:solidFill>
                  <a:srgbClr val="767171"/>
                </a:solidFill>
              </a:rPr>
            </a:br>
            <a:r>
              <a:rPr lang="en-GB" sz="1600" dirty="0">
                <a:solidFill>
                  <a:srgbClr val="767171"/>
                </a:solidFill>
              </a:rPr>
              <a:t>The regulatory environment became completely standardized. Presence of competitive product and service providing entities across all the segments of the market. The public support becomes no longer essential for maintaining the development of the market. </a:t>
            </a:r>
            <a:endParaRPr lang="en-GB" sz="1600" b="1" dirty="0">
              <a:solidFill>
                <a:srgbClr val="767171"/>
              </a:solidFill>
            </a:endParaRPr>
          </a:p>
        </p:txBody>
      </p:sp>
      <p:sp>
        <p:nvSpPr>
          <p:cNvPr id="8" name="Titel 1">
            <a:extLst>
              <a:ext uri="{FF2B5EF4-FFF2-40B4-BE49-F238E27FC236}">
                <a16:creationId xmlns:a16="http://schemas.microsoft.com/office/drawing/2014/main" id="{2168A485-3D28-40A0-9B9E-BD61E2B764F2}"/>
              </a:ext>
            </a:extLst>
          </p:cNvPr>
          <p:cNvSpPr>
            <a:spLocks noGrp="1"/>
          </p:cNvSpPr>
          <p:nvPr>
            <p:ph type="ctrTitle"/>
          </p:nvPr>
        </p:nvSpPr>
        <p:spPr>
          <a:xfrm>
            <a:off x="679462" y="1394553"/>
            <a:ext cx="7058297" cy="501697"/>
          </a:xfrm>
        </p:spPr>
        <p:txBody>
          <a:bodyPr/>
          <a:lstStyle/>
          <a:p>
            <a:r>
              <a:rPr lang="en-GB" dirty="0"/>
              <a:t>CRI Levels adaptation for Geothermal Market</a:t>
            </a:r>
          </a:p>
        </p:txBody>
      </p:sp>
    </p:spTree>
    <p:extLst>
      <p:ext uri="{BB962C8B-B14F-4D97-AF65-F5344CB8AC3E}">
        <p14:creationId xmlns:p14="http://schemas.microsoft.com/office/powerpoint/2010/main" val="81244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81BFFD0-1F67-4AF8-B017-D246147E45FD}"/>
              </a:ext>
            </a:extLst>
          </p:cNvPr>
          <p:cNvSpPr>
            <a:spLocks noGrp="1"/>
          </p:cNvSpPr>
          <p:nvPr>
            <p:ph type="body" sz="quarter" idx="14"/>
          </p:nvPr>
        </p:nvSpPr>
        <p:spPr/>
        <p:txBody>
          <a:bodyPr/>
          <a:lstStyle/>
          <a:p>
            <a:endParaRPr lang="en-GB" dirty="0"/>
          </a:p>
        </p:txBody>
      </p:sp>
      <p:sp>
        <p:nvSpPr>
          <p:cNvPr id="3" name="Titel 2">
            <a:extLst>
              <a:ext uri="{FF2B5EF4-FFF2-40B4-BE49-F238E27FC236}">
                <a16:creationId xmlns:a16="http://schemas.microsoft.com/office/drawing/2014/main" id="{5F1265B3-23F0-4B47-8D26-A3194A3B2E6A}"/>
              </a:ext>
            </a:extLst>
          </p:cNvPr>
          <p:cNvSpPr>
            <a:spLocks noGrp="1"/>
          </p:cNvSpPr>
          <p:nvPr>
            <p:ph type="ctrTitle"/>
          </p:nvPr>
        </p:nvSpPr>
        <p:spPr>
          <a:xfrm>
            <a:off x="3484563" y="541063"/>
            <a:ext cx="7058297" cy="501697"/>
          </a:xfrm>
        </p:spPr>
        <p:txBody>
          <a:bodyPr/>
          <a:lstStyle/>
          <a:p>
            <a:r>
              <a:rPr lang="de-DE" dirty="0"/>
              <a:t>France Geothermal Market Evaluation</a:t>
            </a:r>
            <a:endParaRPr lang="en-GB" dirty="0"/>
          </a:p>
        </p:txBody>
      </p:sp>
      <p:sp>
        <p:nvSpPr>
          <p:cNvPr id="5" name="Foliennummernplatzhalter 4">
            <a:extLst>
              <a:ext uri="{FF2B5EF4-FFF2-40B4-BE49-F238E27FC236}">
                <a16:creationId xmlns:a16="http://schemas.microsoft.com/office/drawing/2014/main" id="{6A06956C-FC0E-4FDD-B4B9-8BFE0FA0230B}"/>
              </a:ext>
            </a:extLst>
          </p:cNvPr>
          <p:cNvSpPr>
            <a:spLocks noGrp="1"/>
          </p:cNvSpPr>
          <p:nvPr>
            <p:ph type="sldNum" sz="quarter" idx="16"/>
          </p:nvPr>
        </p:nvSpPr>
        <p:spPr/>
        <p:txBody>
          <a:bodyPr/>
          <a:lstStyle/>
          <a:p>
            <a:fld id="{17CE31EA-825F-7848-8941-1BE262FCD642}" type="slidenum">
              <a:rPr lang="ro-RO" smtClean="0"/>
              <a:pPr/>
              <a:t>9</a:t>
            </a:fld>
            <a:endParaRPr lang="ro-RO" dirty="0"/>
          </a:p>
        </p:txBody>
      </p:sp>
      <p:sp>
        <p:nvSpPr>
          <p:cNvPr id="9" name="Textfeld 8">
            <a:extLst>
              <a:ext uri="{FF2B5EF4-FFF2-40B4-BE49-F238E27FC236}">
                <a16:creationId xmlns:a16="http://schemas.microsoft.com/office/drawing/2014/main" id="{0C50416F-0B07-4F5E-BF59-51641E881293}"/>
              </a:ext>
            </a:extLst>
          </p:cNvPr>
          <p:cNvSpPr txBox="1"/>
          <p:nvPr/>
        </p:nvSpPr>
        <p:spPr>
          <a:xfrm>
            <a:off x="6902244" y="1890088"/>
            <a:ext cx="4994787" cy="3693319"/>
          </a:xfrm>
          <a:prstGeom prst="rect">
            <a:avLst/>
          </a:prstGeom>
          <a:noFill/>
        </p:spPr>
        <p:txBody>
          <a:bodyPr wrap="square" rtlCol="0">
            <a:spAutoFit/>
          </a:bodyPr>
          <a:lstStyle/>
          <a:p>
            <a:r>
              <a:rPr lang="en-GB" dirty="0">
                <a:solidFill>
                  <a:srgbClr val="767171"/>
                </a:solidFill>
              </a:rPr>
              <a:t>The evaluation of France is mainly based on market maturity in the region of Paris Basin. </a:t>
            </a:r>
          </a:p>
          <a:p>
            <a:endParaRPr lang="en-GB" dirty="0">
              <a:solidFill>
                <a:srgbClr val="767171"/>
              </a:solidFill>
            </a:endParaRPr>
          </a:p>
          <a:p>
            <a:r>
              <a:rPr lang="en-GB" dirty="0">
                <a:solidFill>
                  <a:srgbClr val="767171"/>
                </a:solidFill>
              </a:rPr>
              <a:t>As it could be seen in the chart, France has highly developed DH system, with CRI RMS value being equal to </a:t>
            </a:r>
            <a:r>
              <a:rPr lang="en-GB" b="1" dirty="0">
                <a:solidFill>
                  <a:srgbClr val="767171"/>
                </a:solidFill>
              </a:rPr>
              <a:t>4,8</a:t>
            </a:r>
            <a:r>
              <a:rPr lang="en-GB" dirty="0">
                <a:solidFill>
                  <a:srgbClr val="767171"/>
                </a:solidFill>
              </a:rPr>
              <a:t> could be deemed as reaching the full maturity of the geothermal market. </a:t>
            </a:r>
          </a:p>
          <a:p>
            <a:endParaRPr lang="en-GB" dirty="0">
              <a:solidFill>
                <a:srgbClr val="767171"/>
              </a:solidFill>
            </a:endParaRPr>
          </a:p>
          <a:p>
            <a:r>
              <a:rPr lang="en-GB" dirty="0">
                <a:solidFill>
                  <a:srgbClr val="767171"/>
                </a:solidFill>
              </a:rPr>
              <a:t>In contrast to that the CRI (RMS) value for CHP market has scored only </a:t>
            </a:r>
            <a:r>
              <a:rPr lang="en-GB" b="1" dirty="0">
                <a:solidFill>
                  <a:srgbClr val="767171"/>
                </a:solidFill>
              </a:rPr>
              <a:t>2,4</a:t>
            </a:r>
            <a:r>
              <a:rPr lang="en-GB" dirty="0">
                <a:solidFill>
                  <a:srgbClr val="767171"/>
                </a:solidFill>
              </a:rPr>
              <a:t>, thereby indicating the vast difference present between these two systems. </a:t>
            </a:r>
          </a:p>
        </p:txBody>
      </p:sp>
      <p:grpSp>
        <p:nvGrpSpPr>
          <p:cNvPr id="15" name="Gruppieren 14">
            <a:extLst>
              <a:ext uri="{FF2B5EF4-FFF2-40B4-BE49-F238E27FC236}">
                <a16:creationId xmlns:a16="http://schemas.microsoft.com/office/drawing/2014/main" id="{0EB26684-B994-4D51-879E-E86C4BBF5DAD}"/>
              </a:ext>
            </a:extLst>
          </p:cNvPr>
          <p:cNvGrpSpPr/>
          <p:nvPr/>
        </p:nvGrpSpPr>
        <p:grpSpPr>
          <a:xfrm>
            <a:off x="182363" y="5792556"/>
            <a:ext cx="2619082" cy="1019635"/>
            <a:chOff x="187656" y="5688277"/>
            <a:chExt cx="2619082" cy="1019635"/>
          </a:xfrm>
        </p:grpSpPr>
        <p:sp>
          <p:nvSpPr>
            <p:cNvPr id="11" name="Ellipse 10">
              <a:extLst>
                <a:ext uri="{FF2B5EF4-FFF2-40B4-BE49-F238E27FC236}">
                  <a16:creationId xmlns:a16="http://schemas.microsoft.com/office/drawing/2014/main" id="{39F507AE-8015-4BAF-9AE3-2F2538B39B27}"/>
                </a:ext>
              </a:extLst>
            </p:cNvPr>
            <p:cNvSpPr/>
            <p:nvPr/>
          </p:nvSpPr>
          <p:spPr>
            <a:xfrm>
              <a:off x="187656" y="6325527"/>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feld 12">
              <a:extLst>
                <a:ext uri="{FF2B5EF4-FFF2-40B4-BE49-F238E27FC236}">
                  <a16:creationId xmlns:a16="http://schemas.microsoft.com/office/drawing/2014/main" id="{A6526646-F9C8-45E1-AEFB-DFC8562C4427}"/>
                </a:ext>
              </a:extLst>
            </p:cNvPr>
            <p:cNvSpPr txBox="1"/>
            <p:nvPr/>
          </p:nvSpPr>
          <p:spPr>
            <a:xfrm>
              <a:off x="762589" y="6301915"/>
              <a:ext cx="2044149" cy="369332"/>
            </a:xfrm>
            <a:prstGeom prst="rect">
              <a:avLst/>
            </a:prstGeom>
            <a:noFill/>
          </p:spPr>
          <p:txBody>
            <a:bodyPr wrap="none" rtlCol="0">
              <a:spAutoFit/>
            </a:bodyPr>
            <a:lstStyle/>
            <a:p>
              <a:r>
                <a:rPr lang="de-DE" dirty="0">
                  <a:solidFill>
                    <a:srgbClr val="767171"/>
                  </a:solidFill>
                </a:rPr>
                <a:t>Power Generation</a:t>
              </a:r>
              <a:endParaRPr lang="en-GB" dirty="0">
                <a:solidFill>
                  <a:srgbClr val="767171"/>
                </a:solidFill>
              </a:endParaRPr>
            </a:p>
          </p:txBody>
        </p:sp>
        <p:sp>
          <p:nvSpPr>
            <p:cNvPr id="17" name="Ellipse 16">
              <a:extLst>
                <a:ext uri="{FF2B5EF4-FFF2-40B4-BE49-F238E27FC236}">
                  <a16:creationId xmlns:a16="http://schemas.microsoft.com/office/drawing/2014/main" id="{3AC8CBD7-C39A-46DB-A71F-FC05992E9C4F}"/>
                </a:ext>
              </a:extLst>
            </p:cNvPr>
            <p:cNvSpPr/>
            <p:nvPr/>
          </p:nvSpPr>
          <p:spPr>
            <a:xfrm>
              <a:off x="187657" y="5688277"/>
              <a:ext cx="382385" cy="38238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feld 17">
              <a:extLst>
                <a:ext uri="{FF2B5EF4-FFF2-40B4-BE49-F238E27FC236}">
                  <a16:creationId xmlns:a16="http://schemas.microsoft.com/office/drawing/2014/main" id="{CC4BDFE5-C496-4736-81D1-5E3546123200}"/>
                </a:ext>
              </a:extLst>
            </p:cNvPr>
            <p:cNvSpPr txBox="1"/>
            <p:nvPr/>
          </p:nvSpPr>
          <p:spPr>
            <a:xfrm>
              <a:off x="762589" y="5688277"/>
              <a:ext cx="1749197" cy="369332"/>
            </a:xfrm>
            <a:prstGeom prst="rect">
              <a:avLst/>
            </a:prstGeom>
            <a:noFill/>
          </p:spPr>
          <p:txBody>
            <a:bodyPr wrap="none" rtlCol="0">
              <a:spAutoFit/>
            </a:bodyPr>
            <a:lstStyle/>
            <a:p>
              <a:r>
                <a:rPr lang="de-DE" dirty="0" err="1">
                  <a:solidFill>
                    <a:srgbClr val="767171"/>
                  </a:solidFill>
                </a:rPr>
                <a:t>District</a:t>
              </a:r>
              <a:r>
                <a:rPr lang="de-DE" dirty="0">
                  <a:solidFill>
                    <a:srgbClr val="767171"/>
                  </a:solidFill>
                </a:rPr>
                <a:t> </a:t>
              </a:r>
              <a:r>
                <a:rPr lang="de-DE" dirty="0" err="1">
                  <a:solidFill>
                    <a:srgbClr val="767171"/>
                  </a:solidFill>
                </a:rPr>
                <a:t>Heating</a:t>
              </a:r>
              <a:endParaRPr lang="en-GB" dirty="0">
                <a:solidFill>
                  <a:srgbClr val="767171"/>
                </a:solidFill>
              </a:endParaRPr>
            </a:p>
          </p:txBody>
        </p:sp>
      </p:grpSp>
      <p:grpSp>
        <p:nvGrpSpPr>
          <p:cNvPr id="56" name="Gruppieren 55">
            <a:extLst>
              <a:ext uri="{FF2B5EF4-FFF2-40B4-BE49-F238E27FC236}">
                <a16:creationId xmlns:a16="http://schemas.microsoft.com/office/drawing/2014/main" id="{B9A8E622-6EE7-4E43-9B7F-A470475508BC}"/>
              </a:ext>
            </a:extLst>
          </p:cNvPr>
          <p:cNvGrpSpPr/>
          <p:nvPr/>
        </p:nvGrpSpPr>
        <p:grpSpPr>
          <a:xfrm>
            <a:off x="297158" y="1480771"/>
            <a:ext cx="5653121" cy="3859579"/>
            <a:chOff x="0" y="1297625"/>
            <a:chExt cx="6374810" cy="4352301"/>
          </a:xfrm>
        </p:grpSpPr>
        <p:pic>
          <p:nvPicPr>
            <p:cNvPr id="57" name="Grafik 56">
              <a:extLst>
                <a:ext uri="{FF2B5EF4-FFF2-40B4-BE49-F238E27FC236}">
                  <a16:creationId xmlns:a16="http://schemas.microsoft.com/office/drawing/2014/main" id="{8B44E23F-F0D8-4E0B-8AAB-ACA41CC9D120}"/>
                </a:ext>
              </a:extLst>
            </p:cNvPr>
            <p:cNvPicPr/>
            <p:nvPr/>
          </p:nvPicPr>
          <p:blipFill>
            <a:blip r:embed="rId2"/>
            <a:stretch>
              <a:fillRect/>
            </a:stretch>
          </p:blipFill>
          <p:spPr>
            <a:xfrm>
              <a:off x="0" y="1297625"/>
              <a:ext cx="6374810" cy="4352301"/>
            </a:xfrm>
            <a:prstGeom prst="rect">
              <a:avLst/>
            </a:prstGeom>
          </p:spPr>
        </p:pic>
        <p:sp>
          <p:nvSpPr>
            <p:cNvPr id="58" name="Ellipse 57">
              <a:extLst>
                <a:ext uri="{FF2B5EF4-FFF2-40B4-BE49-F238E27FC236}">
                  <a16:creationId xmlns:a16="http://schemas.microsoft.com/office/drawing/2014/main" id="{D796969B-AF8C-416C-9920-F113224F9A48}"/>
                </a:ext>
              </a:extLst>
            </p:cNvPr>
            <p:cNvSpPr/>
            <p:nvPr/>
          </p:nvSpPr>
          <p:spPr>
            <a:xfrm>
              <a:off x="2355227" y="295933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a:extLst>
                <a:ext uri="{FF2B5EF4-FFF2-40B4-BE49-F238E27FC236}">
                  <a16:creationId xmlns:a16="http://schemas.microsoft.com/office/drawing/2014/main" id="{577A958C-9BC8-47A9-8931-A0D6BE6722E7}"/>
                </a:ext>
              </a:extLst>
            </p:cNvPr>
            <p:cNvSpPr/>
            <p:nvPr/>
          </p:nvSpPr>
          <p:spPr>
            <a:xfrm>
              <a:off x="1873091" y="2385751"/>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a:extLst>
                <a:ext uri="{FF2B5EF4-FFF2-40B4-BE49-F238E27FC236}">
                  <a16:creationId xmlns:a16="http://schemas.microsoft.com/office/drawing/2014/main" id="{95BD2F45-0BA0-4BB0-AC16-359A38288C21}"/>
                </a:ext>
              </a:extLst>
            </p:cNvPr>
            <p:cNvSpPr/>
            <p:nvPr/>
          </p:nvSpPr>
          <p:spPr>
            <a:xfrm>
              <a:off x="2857722" y="295933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a:extLst>
                <a:ext uri="{FF2B5EF4-FFF2-40B4-BE49-F238E27FC236}">
                  <a16:creationId xmlns:a16="http://schemas.microsoft.com/office/drawing/2014/main" id="{D058FA9B-9079-4E7E-9CAE-B5CF5D87B384}"/>
                </a:ext>
              </a:extLst>
            </p:cNvPr>
            <p:cNvSpPr/>
            <p:nvPr/>
          </p:nvSpPr>
          <p:spPr>
            <a:xfrm>
              <a:off x="3335089" y="295933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a:extLst>
                <a:ext uri="{FF2B5EF4-FFF2-40B4-BE49-F238E27FC236}">
                  <a16:creationId xmlns:a16="http://schemas.microsoft.com/office/drawing/2014/main" id="{BCA6C92A-B48A-44EE-B3CB-7D7B6AC7C3CF}"/>
                </a:ext>
              </a:extLst>
            </p:cNvPr>
            <p:cNvSpPr/>
            <p:nvPr/>
          </p:nvSpPr>
          <p:spPr>
            <a:xfrm>
              <a:off x="3837584" y="2959330"/>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llipse 62">
              <a:extLst>
                <a:ext uri="{FF2B5EF4-FFF2-40B4-BE49-F238E27FC236}">
                  <a16:creationId xmlns:a16="http://schemas.microsoft.com/office/drawing/2014/main" id="{B50B8017-DE5A-492A-8880-CEB5911DC6CE}"/>
                </a:ext>
              </a:extLst>
            </p:cNvPr>
            <p:cNvSpPr/>
            <p:nvPr/>
          </p:nvSpPr>
          <p:spPr>
            <a:xfrm>
              <a:off x="4805594" y="3237807"/>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Ellipse 63">
              <a:extLst>
                <a:ext uri="{FF2B5EF4-FFF2-40B4-BE49-F238E27FC236}">
                  <a16:creationId xmlns:a16="http://schemas.microsoft.com/office/drawing/2014/main" id="{9C120681-16F8-4B66-A628-8F3887628A3D}"/>
                </a:ext>
              </a:extLst>
            </p:cNvPr>
            <p:cNvSpPr/>
            <p:nvPr/>
          </p:nvSpPr>
          <p:spPr>
            <a:xfrm>
              <a:off x="5308089" y="3237807"/>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a:extLst>
                <a:ext uri="{FF2B5EF4-FFF2-40B4-BE49-F238E27FC236}">
                  <a16:creationId xmlns:a16="http://schemas.microsoft.com/office/drawing/2014/main" id="{9C178F43-90B1-4DD4-89E0-66ECE1CFB857}"/>
                </a:ext>
              </a:extLst>
            </p:cNvPr>
            <p:cNvSpPr/>
            <p:nvPr/>
          </p:nvSpPr>
          <p:spPr>
            <a:xfrm>
              <a:off x="4328038" y="3512302"/>
              <a:ext cx="382385" cy="382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Ellipse 65">
              <a:extLst>
                <a:ext uri="{FF2B5EF4-FFF2-40B4-BE49-F238E27FC236}">
                  <a16:creationId xmlns:a16="http://schemas.microsoft.com/office/drawing/2014/main" id="{D2F19B29-651C-4C8E-BB98-158E735E3DE9}"/>
                </a:ext>
              </a:extLst>
            </p:cNvPr>
            <p:cNvSpPr/>
            <p:nvPr/>
          </p:nvSpPr>
          <p:spPr>
            <a:xfrm>
              <a:off x="1873090" y="2959330"/>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Ellipse 66">
              <a:extLst>
                <a:ext uri="{FF2B5EF4-FFF2-40B4-BE49-F238E27FC236}">
                  <a16:creationId xmlns:a16="http://schemas.microsoft.com/office/drawing/2014/main" id="{69DF0EE9-7239-4AAD-94FD-53AEFED52935}"/>
                </a:ext>
              </a:extLst>
            </p:cNvPr>
            <p:cNvSpPr/>
            <p:nvPr/>
          </p:nvSpPr>
          <p:spPr>
            <a:xfrm>
              <a:off x="2348552" y="4654284"/>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lipse 67">
              <a:extLst>
                <a:ext uri="{FF2B5EF4-FFF2-40B4-BE49-F238E27FC236}">
                  <a16:creationId xmlns:a16="http://schemas.microsoft.com/office/drawing/2014/main" id="{F160F5A4-B53D-4815-8055-641070A2B118}"/>
                </a:ext>
              </a:extLst>
            </p:cNvPr>
            <p:cNvSpPr/>
            <p:nvPr/>
          </p:nvSpPr>
          <p:spPr>
            <a:xfrm>
              <a:off x="2863211" y="4085328"/>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Ellipse 68">
              <a:extLst>
                <a:ext uri="{FF2B5EF4-FFF2-40B4-BE49-F238E27FC236}">
                  <a16:creationId xmlns:a16="http://schemas.microsoft.com/office/drawing/2014/main" id="{673A631E-E396-47DA-84B4-A84920491461}"/>
                </a:ext>
              </a:extLst>
            </p:cNvPr>
            <p:cNvSpPr/>
            <p:nvPr/>
          </p:nvSpPr>
          <p:spPr>
            <a:xfrm>
              <a:off x="3339451" y="4653440"/>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Ellipse 69">
              <a:extLst>
                <a:ext uri="{FF2B5EF4-FFF2-40B4-BE49-F238E27FC236}">
                  <a16:creationId xmlns:a16="http://schemas.microsoft.com/office/drawing/2014/main" id="{A2305B9E-3A95-4820-8F96-E82E0391FCE0}"/>
                </a:ext>
              </a:extLst>
            </p:cNvPr>
            <p:cNvSpPr/>
            <p:nvPr/>
          </p:nvSpPr>
          <p:spPr>
            <a:xfrm>
              <a:off x="3837583" y="4654284"/>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Ellipse 70">
              <a:extLst>
                <a:ext uri="{FF2B5EF4-FFF2-40B4-BE49-F238E27FC236}">
                  <a16:creationId xmlns:a16="http://schemas.microsoft.com/office/drawing/2014/main" id="{D52FF600-098D-4FF7-B9BC-F012E3C15565}"/>
                </a:ext>
              </a:extLst>
            </p:cNvPr>
            <p:cNvSpPr/>
            <p:nvPr/>
          </p:nvSpPr>
          <p:spPr>
            <a:xfrm>
              <a:off x="4328037" y="4911979"/>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Ellipse 71">
              <a:extLst>
                <a:ext uri="{FF2B5EF4-FFF2-40B4-BE49-F238E27FC236}">
                  <a16:creationId xmlns:a16="http://schemas.microsoft.com/office/drawing/2014/main" id="{60601B70-535C-4510-A3CD-F767E9EE64E2}"/>
                </a:ext>
              </a:extLst>
            </p:cNvPr>
            <p:cNvSpPr/>
            <p:nvPr/>
          </p:nvSpPr>
          <p:spPr>
            <a:xfrm>
              <a:off x="4805594" y="4085328"/>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Ellipse 72">
              <a:extLst>
                <a:ext uri="{FF2B5EF4-FFF2-40B4-BE49-F238E27FC236}">
                  <a16:creationId xmlns:a16="http://schemas.microsoft.com/office/drawing/2014/main" id="{9C3C6F80-869C-44E3-A6E0-018516B1F442}"/>
                </a:ext>
              </a:extLst>
            </p:cNvPr>
            <p:cNvSpPr/>
            <p:nvPr/>
          </p:nvSpPr>
          <p:spPr>
            <a:xfrm>
              <a:off x="5308088" y="4653439"/>
              <a:ext cx="382385" cy="38238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85962317"/>
      </p:ext>
    </p:extLst>
  </p:cSld>
  <p:clrMapOvr>
    <a:masterClrMapping/>
  </p:clrMapOvr>
</p:sld>
</file>

<file path=ppt/theme/theme1.xml><?xml version="1.0" encoding="utf-8"?>
<a:theme xmlns:a="http://schemas.openxmlformats.org/drawingml/2006/main" name="Table of Cont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 Divi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Page P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ac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cf9ab0c3-6d7d-4fd9-a44d-59d7857407c5">TMRFSEYC6FTK-1213418034-153</_dlc_DocId>
    <_dlc_DocIdUrl xmlns="cf9ab0c3-6d7d-4fd9-a44d-59d7857407c5">
      <Url>https://egec.sharepoint.com/sites/GEORISK/_layouts/15/DocIdRedir.aspx?ID=TMRFSEYC6FTK-1213418034-153</Url>
      <Description>TMRFSEYC6FTK-1213418034-153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0D565BF09EFCF48A1FACF685AC2078B" ma:contentTypeVersion="2" ma:contentTypeDescription="Create a new document." ma:contentTypeScope="" ma:versionID="914728a3d4118d61794eabd9467586b4">
  <xsd:schema xmlns:xsd="http://www.w3.org/2001/XMLSchema" xmlns:xs="http://www.w3.org/2001/XMLSchema" xmlns:p="http://schemas.microsoft.com/office/2006/metadata/properties" xmlns:ns2="cf9ab0c3-6d7d-4fd9-a44d-59d7857407c5" xmlns:ns3="d256fdf7-752d-402a-80f9-b9640cbae6db" targetNamespace="http://schemas.microsoft.com/office/2006/metadata/properties" ma:root="true" ma:fieldsID="e8a3a888d1e5f9a8ad4e7890f0192b4c" ns2:_="" ns3:_="">
    <xsd:import namespace="cf9ab0c3-6d7d-4fd9-a44d-59d7857407c5"/>
    <xsd:import namespace="d256fdf7-752d-402a-80f9-b9640cbae6d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ab0c3-6d7d-4fd9-a44d-59d7857407c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256fdf7-752d-402a-80f9-b9640cbae6d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D2D16-5F19-4CBE-9418-D32374CB6D0F}">
  <ds:schemaRefs>
    <ds:schemaRef ds:uri="http://schemas.microsoft.com/sharepoint/events"/>
  </ds:schemaRefs>
</ds:datastoreItem>
</file>

<file path=customXml/itemProps2.xml><?xml version="1.0" encoding="utf-8"?>
<ds:datastoreItem xmlns:ds="http://schemas.openxmlformats.org/officeDocument/2006/customXml" ds:itemID="{2069F8C1-0B72-4572-95E0-D8EFE4E242D6}">
  <ds:schemaRefs>
    <ds:schemaRef ds:uri="d256fdf7-752d-402a-80f9-b9640cbae6db"/>
    <ds:schemaRef ds:uri="http://schemas.microsoft.com/office/2006/documentManagement/types"/>
    <ds:schemaRef ds:uri="http://www.w3.org/XML/1998/namespace"/>
    <ds:schemaRef ds:uri="http://purl.org/dc/terms/"/>
    <ds:schemaRef ds:uri="http://schemas.microsoft.com/office/2006/metadata/properties"/>
    <ds:schemaRef ds:uri="cf9ab0c3-6d7d-4fd9-a44d-59d7857407c5"/>
    <ds:schemaRef ds:uri="http://purl.org/dc/elements/1.1/"/>
    <ds:schemaRef ds:uri="http://schemas.microsoft.com/office/infopath/2007/PartnerControl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3961096D-EC41-4BA0-80FD-BF700EA7CBB9}">
  <ds:schemaRefs>
    <ds:schemaRef ds:uri="http://schemas.microsoft.com/sharepoint/v3/contenttype/forms"/>
  </ds:schemaRefs>
</ds:datastoreItem>
</file>

<file path=customXml/itemProps4.xml><?xml version="1.0" encoding="utf-8"?>
<ds:datastoreItem xmlns:ds="http://schemas.openxmlformats.org/officeDocument/2006/customXml" ds:itemID="{866CBA7E-5363-44AA-A115-D05DEB3F4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9ab0c3-6d7d-4fd9-a44d-59d7857407c5"/>
    <ds:schemaRef ds:uri="d256fdf7-752d-402a-80f9-b9640cbae6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2955</Words>
  <Application>Microsoft Office PowerPoint</Application>
  <PresentationFormat>Breitbild</PresentationFormat>
  <Paragraphs>420</Paragraphs>
  <Slides>35</Slides>
  <Notes>0</Notes>
  <HiddenSlides>7</HiddenSlides>
  <MMClips>0</MMClips>
  <ScaleCrop>false</ScaleCrop>
  <HeadingPairs>
    <vt:vector size="6" baseType="variant">
      <vt:variant>
        <vt:lpstr>Verwendete Schriftarten</vt:lpstr>
      </vt:variant>
      <vt:variant>
        <vt:i4>5</vt:i4>
      </vt:variant>
      <vt:variant>
        <vt:lpstr>Design</vt:lpstr>
      </vt:variant>
      <vt:variant>
        <vt:i4>6</vt:i4>
      </vt:variant>
      <vt:variant>
        <vt:lpstr>Folientitel</vt:lpstr>
      </vt:variant>
      <vt:variant>
        <vt:i4>35</vt:i4>
      </vt:variant>
    </vt:vector>
  </HeadingPairs>
  <TitlesOfParts>
    <vt:vector size="46" baseType="lpstr">
      <vt:lpstr>Arial</vt:lpstr>
      <vt:lpstr>Calibri</vt:lpstr>
      <vt:lpstr>Calibri Light</vt:lpstr>
      <vt:lpstr>Courier New</vt:lpstr>
      <vt:lpstr>Helvetica Neue Light</vt:lpstr>
      <vt:lpstr>Table of Contents</vt:lpstr>
      <vt:lpstr>Page Divider</vt:lpstr>
      <vt:lpstr>Content Page</vt:lpstr>
      <vt:lpstr>Content Page Pic</vt:lpstr>
      <vt:lpstr>Back Cover</vt:lpstr>
      <vt:lpstr>1_Content Page</vt:lpstr>
      <vt:lpstr>PowerPoint-Präsentation</vt:lpstr>
      <vt:lpstr>General Overview</vt:lpstr>
      <vt:lpstr>PowerPoint-Präsentation</vt:lpstr>
      <vt:lpstr>PowerPoint-Präsentation</vt:lpstr>
      <vt:lpstr>Original Situation</vt:lpstr>
      <vt:lpstr>PowerPoint-Präsentation</vt:lpstr>
      <vt:lpstr>PowerPoint-Präsentation</vt:lpstr>
      <vt:lpstr>CRI Levels adaptation for Geothermal Market</vt:lpstr>
      <vt:lpstr>France Geothermal Market Evaluation</vt:lpstr>
      <vt:lpstr>German Geothermal Market Evaluation</vt:lpstr>
      <vt:lpstr>Turkish Geothermal Market Evaluation</vt:lpstr>
      <vt:lpstr>PowerPoint-Präsentation</vt:lpstr>
      <vt:lpstr>PowerPoint-Präsentation</vt:lpstr>
      <vt:lpstr>PowerPoint-Präsentation</vt:lpstr>
      <vt:lpstr>PowerPoint-Präsentation</vt:lpstr>
      <vt:lpstr>PowerPoint-Präsentation</vt:lpstr>
      <vt:lpstr>Definition of the Risk Mitigation Schemes</vt:lpstr>
      <vt:lpstr>PowerPoint-Präsentation</vt:lpstr>
      <vt:lpstr>Introduction of Market Maturity Levels</vt:lpstr>
      <vt:lpstr>PowerPoint-Präsentation</vt:lpstr>
      <vt:lpstr>Simulation Information</vt:lpstr>
      <vt:lpstr>PowerPoint-Präsentation</vt:lpstr>
      <vt:lpstr>Background Assumptions</vt:lpstr>
      <vt:lpstr>Project Data</vt:lpstr>
      <vt:lpstr>PowerPoint-Präsentation</vt:lpstr>
      <vt:lpstr>PowerPoint-Präsentation</vt:lpstr>
      <vt:lpstr>PowerPoint-Präsentation</vt:lpstr>
      <vt:lpstr>PowerPoint-Präsentation</vt:lpstr>
      <vt:lpstr>PowerPoint-Präsentation</vt:lpstr>
      <vt:lpstr>Scenario 1 Grants</vt:lpstr>
      <vt:lpstr>Scenario 2 Convertible Grants</vt:lpstr>
      <vt:lpstr>Scenario 3 Repayable Grants</vt:lpstr>
      <vt:lpstr>Scenario 4 Public Insurance</vt:lpstr>
      <vt:lpstr>Scenario 5 Pub.-Priv. Partership</vt:lpstr>
      <vt:lpstr>Scenario 6 Private Insurance (Ideal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Ferid Seyidov</dc:creator>
  <cp:lastModifiedBy>Ferid Seyidov</cp:lastModifiedBy>
  <cp:revision>12</cp:revision>
  <dcterms:created xsi:type="dcterms:W3CDTF">2020-03-17T14:11:47Z</dcterms:created>
  <dcterms:modified xsi:type="dcterms:W3CDTF">2020-03-19T11:16:26Z</dcterms:modified>
</cp:coreProperties>
</file>